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57" r:id="rId3"/>
    <p:sldId id="258" r:id="rId5"/>
    <p:sldId id="298" r:id="rId6"/>
    <p:sldId id="259" r:id="rId7"/>
    <p:sldId id="299" r:id="rId8"/>
    <p:sldId id="261" r:id="rId9"/>
    <p:sldId id="300" r:id="rId10"/>
    <p:sldId id="264" r:id="rId11"/>
    <p:sldId id="301" r:id="rId12"/>
    <p:sldId id="265" r:id="rId13"/>
    <p:sldId id="266" r:id="rId14"/>
    <p:sldId id="321" r:id="rId15"/>
    <p:sldId id="268" r:id="rId16"/>
    <p:sldId id="322" r:id="rId17"/>
    <p:sldId id="272" r:id="rId18"/>
    <p:sldId id="273" r:id="rId19"/>
    <p:sldId id="274" r:id="rId20"/>
    <p:sldId id="323" r:id="rId21"/>
    <p:sldId id="275" r:id="rId22"/>
    <p:sldId id="276" r:id="rId23"/>
    <p:sldId id="324" r:id="rId24"/>
    <p:sldId id="327" r:id="rId25"/>
    <p:sldId id="328" r:id="rId26"/>
    <p:sldId id="28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092"/>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microsoft.com/office/2007/relationships/hdphoto" Target="../media/image9.wdp"/><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microsoft.com/office/2007/relationships/hdphoto" Target="../media/image9.wdp"/><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microsoft.com/office/2007/relationships/hdphoto" Target="../media/image9.wdp"/><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125444" y="4653136"/>
            <a:ext cx="4216667" cy="1817229"/>
          </a:xfrm>
          <a:prstGeom prst="rect">
            <a:avLst/>
          </a:prstGeom>
          <a:noFill/>
        </p:spPr>
        <p:txBody>
          <a:bodyPr wrap="none" rtlCol="0">
            <a:spAutoFit/>
          </a:bodyPr>
          <a:lstStyle/>
          <a:p>
            <a:pPr>
              <a:lnSpc>
                <a:spcPts val="6600"/>
              </a:lnSpc>
            </a:pPr>
            <a:r>
              <a:rPr lang="en-US" altLang="zh-CN" sz="7200" dirty="0" smtClean="0">
                <a:solidFill>
                  <a:schemeClr val="bg1">
                    <a:lumMod val="95000"/>
                  </a:schemeClr>
                </a:solidFill>
              </a:rPr>
              <a:t>Travelingin</a:t>
            </a:r>
            <a:endParaRPr lang="en-US" altLang="zh-CN" sz="7200" dirty="0" smtClean="0">
              <a:solidFill>
                <a:schemeClr val="bg1">
                  <a:lumMod val="95000"/>
                </a:schemeClr>
              </a:solidFill>
            </a:endParaRPr>
          </a:p>
          <a:p>
            <a:pPr>
              <a:lnSpc>
                <a:spcPts val="6600"/>
              </a:lnSpc>
            </a:pPr>
            <a:r>
              <a:rPr lang="en-US" altLang="zh-CN" sz="7200" dirty="0" smtClean="0">
                <a:solidFill>
                  <a:schemeClr val="bg1">
                    <a:lumMod val="95000"/>
                  </a:schemeClr>
                </a:solidFill>
              </a:rPr>
              <a:t>   unsplash</a:t>
            </a:r>
            <a:endParaRPr lang="zh-CN" altLang="en-US" sz="7200" dirty="0">
              <a:solidFill>
                <a:schemeClr val="bg1">
                  <a:lumMod val="95000"/>
                </a:schemeClr>
              </a:solidFill>
            </a:endParaRPr>
          </a:p>
        </p:txBody>
      </p:sp>
      <p:sp>
        <p:nvSpPr>
          <p:cNvPr id="3" name="矩形 2"/>
          <p:cNvSpPr/>
          <p:nvPr/>
        </p:nvSpPr>
        <p:spPr>
          <a:xfrm rot="2700000">
            <a:off x="-1104800" y="1838422"/>
            <a:ext cx="2886115" cy="288611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900000">
            <a:off x="1612147" y="1354547"/>
            <a:ext cx="1533803" cy="153380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6" name="矩形 5"/>
          <p:cNvSpPr/>
          <p:nvPr/>
        </p:nvSpPr>
        <p:spPr>
          <a:xfrm rot="2700000">
            <a:off x="2234259" y="2906152"/>
            <a:ext cx="1939366" cy="193936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a:off x="1065700" y="4260885"/>
            <a:ext cx="1533803" cy="15338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10" name="矩形 9"/>
          <p:cNvSpPr/>
          <p:nvPr/>
        </p:nvSpPr>
        <p:spPr>
          <a:xfrm rot="18900000">
            <a:off x="4399029" y="2593053"/>
            <a:ext cx="1533803" cy="15338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5712637" y="3318516"/>
            <a:ext cx="2321182" cy="232118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7" name="矩形 6"/>
          <p:cNvSpPr/>
          <p:nvPr/>
        </p:nvSpPr>
        <p:spPr>
          <a:xfrm rot="18900000">
            <a:off x="4219046" y="4085953"/>
            <a:ext cx="752900" cy="7528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3" name="矩形 12"/>
          <p:cNvSpPr/>
          <p:nvPr/>
        </p:nvSpPr>
        <p:spPr>
          <a:xfrm rot="18900000">
            <a:off x="5891186" y="2397577"/>
            <a:ext cx="752900" cy="75289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12" name="矩形 11"/>
          <p:cNvSpPr/>
          <p:nvPr/>
        </p:nvSpPr>
        <p:spPr>
          <a:xfrm>
            <a:off x="8401050" y="3601085"/>
            <a:ext cx="3664585" cy="124587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sz="2400" dirty="0">
                <a:latin typeface="黑体" panose="02010600030101010101" charset="-122"/>
                <a:ea typeface="黑体" panose="02010600030101010101" charset="-122"/>
                <a:sym typeface="+mn-ea"/>
              </a:rPr>
              <a:t>2019年昆山市微型课题</a:t>
            </a:r>
            <a:endParaRPr sz="2400" dirty="0">
              <a:latin typeface="黑体" panose="02010600030101010101" charset="-122"/>
              <a:ea typeface="黑体" panose="02010600030101010101" charset="-122"/>
              <a:sym typeface="+mn-ea"/>
            </a:endParaRPr>
          </a:p>
        </p:txBody>
      </p:sp>
      <p:sp>
        <p:nvSpPr>
          <p:cNvPr id="14" name="TextBox 13"/>
          <p:cNvSpPr txBox="1"/>
          <p:nvPr/>
        </p:nvSpPr>
        <p:spPr>
          <a:xfrm>
            <a:off x="3281045" y="407670"/>
            <a:ext cx="8898890" cy="2553335"/>
          </a:xfrm>
          <a:prstGeom prst="rect">
            <a:avLst/>
          </a:prstGeom>
          <a:noFill/>
        </p:spPr>
        <p:txBody>
          <a:bodyPr wrap="square" rtlCol="0">
            <a:spAutoFit/>
          </a:bodyPr>
          <a:lstStyle/>
          <a:p>
            <a:pPr algn="ctr"/>
            <a:r>
              <a:rPr lang="zh-CN" altLang="en-US" sz="4000" b="1"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4000" b="1" dirty="0" smtClean="0">
                <a:latin typeface="微软雅黑" panose="020B0503020204020204" charset="-122"/>
                <a:ea typeface="微软雅黑" panose="020B0503020204020204" charset="-122"/>
              </a:rPr>
              <a:t>中职</a:t>
            </a:r>
            <a:r>
              <a:rPr lang="zh-CN" altLang="en-US" sz="4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英语阅读</a:t>
            </a:r>
            <a:r>
              <a:rPr lang="zh-CN" altLang="en-US" sz="4000" b="1" dirty="0" smtClean="0">
                <a:latin typeface="微软雅黑" panose="020B0503020204020204" charset="-122"/>
                <a:ea typeface="微软雅黑" panose="020B0503020204020204" charset="-122"/>
              </a:rPr>
              <a:t>课堂</a:t>
            </a:r>
            <a:r>
              <a:rPr lang="zh-CN" altLang="en-US" sz="4000" b="1"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rPr>
              <a:t>自主探究</a:t>
            </a:r>
            <a:r>
              <a:rPr lang="zh-CN" altLang="en-US" sz="4000" b="1" dirty="0" smtClean="0">
                <a:latin typeface="微软雅黑" panose="020B0503020204020204" charset="-122"/>
                <a:ea typeface="微软雅黑" panose="020B0503020204020204" charset="-122"/>
              </a:rPr>
              <a:t>学习的</a:t>
            </a:r>
            <a:endParaRPr lang="zh-CN" altLang="en-US" sz="4000" b="1" dirty="0" smtClean="0">
              <a:latin typeface="微软雅黑" panose="020B0503020204020204" charset="-122"/>
              <a:ea typeface="微软雅黑" panose="020B0503020204020204" charset="-122"/>
            </a:endParaRPr>
          </a:p>
          <a:p>
            <a:pPr algn="ctr"/>
            <a:r>
              <a:rPr lang="zh-CN" altLang="en-US" sz="4000" b="1" dirty="0" smtClean="0">
                <a:latin typeface="微软雅黑" panose="020B0503020204020204" charset="-122"/>
                <a:ea typeface="微软雅黑" panose="020B0503020204020204" charset="-122"/>
              </a:rPr>
              <a:t>教学实践研究        </a:t>
            </a:r>
            <a:endParaRPr lang="zh-CN" altLang="en-US" sz="4000" b="1" dirty="0" smtClean="0">
              <a:latin typeface="微软雅黑" panose="020B0503020204020204" charset="-122"/>
              <a:ea typeface="微软雅黑" panose="020B0503020204020204" charset="-122"/>
            </a:endParaRPr>
          </a:p>
          <a:p>
            <a:pPr algn="ctr"/>
            <a:r>
              <a:rPr lang="zh-CN" altLang="en-US" sz="4000" b="1" dirty="0" smtClean="0">
                <a:latin typeface="微软雅黑" panose="020B0503020204020204" charset="-122"/>
                <a:ea typeface="微软雅黑" panose="020B0503020204020204" charset="-122"/>
              </a:rPr>
              <a:t>      ——以花桥商务城中等专业学校财经商贸系为例</a:t>
            </a:r>
            <a:r>
              <a:rPr lang="zh-CN" altLang="en-US" sz="3600" b="1"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3600" b="1"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5" name="TextBox 14"/>
          <p:cNvSpPr txBox="1"/>
          <p:nvPr/>
        </p:nvSpPr>
        <p:spPr>
          <a:xfrm>
            <a:off x="9476740" y="5247005"/>
            <a:ext cx="2339340" cy="521970"/>
          </a:xfrm>
          <a:prstGeom prst="rect">
            <a:avLst/>
          </a:prstGeom>
          <a:noFill/>
        </p:spPr>
        <p:txBody>
          <a:bodyPr wrap="square" rtlCol="0">
            <a:spAutoFit/>
          </a:bodyPr>
          <a:lstStyle/>
          <a:p>
            <a:r>
              <a:rPr lang="zh-CN" altLang="en-US" sz="2800" b="1" dirty="0"/>
              <a:t>汇报人：孟彦</a:t>
            </a:r>
            <a:endParaRPr lang="zh-CN" altLang="en-US" sz="2800" b="1" dirty="0"/>
          </a:p>
        </p:txBody>
      </p:sp>
      <p:pic>
        <p:nvPicPr>
          <p:cNvPr id="4" name="media4ok.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176808" y="-58305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9"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dissolv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500"/>
                            </p:stCondLst>
                            <p:childTnLst>
                              <p:par>
                                <p:cTn id="31" presetID="21" presetClass="entr" presetSubtype="3"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3)">
                                      <p:cBhvr>
                                        <p:cTn id="33" dur="500"/>
                                        <p:tgtEl>
                                          <p:spTgt spid="7"/>
                                        </p:tgtEl>
                                      </p:cBhvr>
                                    </p:animEffect>
                                  </p:childTnLst>
                                </p:cTn>
                              </p:par>
                              <p:par>
                                <p:cTn id="34" presetID="21" presetClass="entr" presetSubtype="3"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3)">
                                      <p:cBhvr>
                                        <p:cTn id="36" dur="5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500"/>
                            </p:stCondLst>
                            <p:childTnLst>
                              <p:par>
                                <p:cTn id="42" presetID="12" presetClass="entr" presetSubtype="8" fill="hold" grpId="0" nodeType="afterEffect">
                                  <p:stCondLst>
                                    <p:cond delay="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250"/>
                                        <p:tgtEl>
                                          <p:spTgt spid="14"/>
                                        </p:tgtEl>
                                        <p:attrNameLst>
                                          <p:attrName>ppt_x</p:attrName>
                                        </p:attrNameLst>
                                      </p:cBhvr>
                                      <p:tavLst>
                                        <p:tav tm="0">
                                          <p:val>
                                            <p:strVal val="#ppt_x-#ppt_w*1.125000"/>
                                          </p:val>
                                        </p:tav>
                                        <p:tav tm="100000">
                                          <p:val>
                                            <p:strVal val="#ppt_x"/>
                                          </p:val>
                                        </p:tav>
                                      </p:tavLst>
                                    </p:anim>
                                    <p:animEffect transition="in" filter="wipe(right)">
                                      <p:cBhvr>
                                        <p:cTn id="45" dur="250"/>
                                        <p:tgtEl>
                                          <p:spTgt spid="14"/>
                                        </p:tgtEl>
                                      </p:cBhvr>
                                    </p:animEffect>
                                  </p:childTnLst>
                                </p:cTn>
                              </p:par>
                            </p:childTnLst>
                          </p:cTn>
                        </p:par>
                        <p:par>
                          <p:cTn id="46" fill="hold">
                            <p:stCondLst>
                              <p:cond delay="3174"/>
                            </p:stCondLst>
                            <p:childTnLst>
                              <p:par>
                                <p:cTn id="47" presetID="2" presetClass="entr" presetSubtype="2"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3674"/>
                            </p:stCondLst>
                            <p:childTnLst>
                              <p:par>
                                <p:cTn id="52" presetID="2" presetClass="entr" presetSubtype="2"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6" repeatCount="indefinite" fill="hold" display="0">
                  <p:stCondLst>
                    <p:cond delay="indefinite"/>
                  </p:stCondLst>
                  <p:endCondLst>
                    <p:cond evt="onStopAudio" delay="0">
                      <p:tgtEl>
                        <p:sldTgt/>
                      </p:tgtEl>
                    </p:cond>
                  </p:endCondLst>
                </p:cTn>
                <p:tgtEl>
                  <p:spTgt spid="4"/>
                </p:tgtEl>
              </p:cMediaNode>
            </p:audio>
          </p:childTnLst>
        </p:cTn>
      </p:par>
    </p:tnLst>
    <p:bldLst>
      <p:bldP spid="19" grpId="0"/>
      <p:bldP spid="3" grpId="0" bldLvl="0" animBg="1"/>
      <p:bldP spid="5" grpId="0" bldLvl="0" animBg="1"/>
      <p:bldP spid="6" grpId="0" bldLvl="0" animBg="1"/>
      <p:bldP spid="9" grpId="0" bldLvl="0" animBg="1"/>
      <p:bldP spid="10" grpId="0" bldLvl="0" animBg="1"/>
      <p:bldP spid="11" grpId="0" bldLvl="0" animBg="1"/>
      <p:bldP spid="7" grpId="0" bldLvl="0" animBg="1"/>
      <p:bldP spid="13" grpId="0" bldLvl="0" animBg="1"/>
      <p:bldP spid="12" grpId="0" bldLvl="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1102360" y="220980"/>
            <a:ext cx="6470015" cy="645160"/>
          </a:xfrm>
          <a:prstGeom prst="rect">
            <a:avLst/>
          </a:prstGeom>
          <a:noFill/>
        </p:spPr>
        <p:txBody>
          <a:bodyPr wrap="square" rtlCol="0">
            <a:spAutoFit/>
          </a:bodyPr>
          <a:p>
            <a:pPr algn="ctr"/>
            <a:r>
              <a:rPr lang="zh-CN" altLang="en-US" sz="3600" b="1">
                <a:ea typeface="宋体" panose="02010600030101010101" pitchFamily="2" charset="-122"/>
                <a:sym typeface="+mn-ea"/>
              </a:rPr>
              <a:t>四</a:t>
            </a:r>
            <a:r>
              <a:rPr lang="en-US" altLang="zh-CN" sz="3600" b="1">
                <a:sym typeface="+mn-ea"/>
              </a:rPr>
              <a:t>.课题研究</a:t>
            </a:r>
            <a:r>
              <a:rPr lang="zh-CN" altLang="en-US" sz="3600" b="1">
                <a:solidFill>
                  <a:srgbClr val="C00000"/>
                </a:solidFill>
                <a:ea typeface="宋体" panose="02010600030101010101" pitchFamily="2" charset="-122"/>
                <a:sym typeface="+mn-ea"/>
              </a:rPr>
              <a:t>价值</a:t>
            </a:r>
            <a:endParaRPr lang="zh-CN" altLang="en-US" sz="3600" b="1" dirty="0">
              <a:solidFill>
                <a:srgbClr val="C00000"/>
              </a:solidFill>
              <a:latin typeface="微软雅黑" panose="020B0503020204020204" charset="-122"/>
              <a:ea typeface="宋体" panose="02010600030101010101" pitchFamily="2" charset="-122"/>
              <a:sym typeface="+mn-ea"/>
            </a:endParaRPr>
          </a:p>
        </p:txBody>
      </p:sp>
      <p:sp>
        <p:nvSpPr>
          <p:cNvPr id="11" name="TextBox 8"/>
          <p:cNvSpPr txBox="1"/>
          <p:nvPr/>
        </p:nvSpPr>
        <p:spPr>
          <a:xfrm>
            <a:off x="4966335" y="691515"/>
            <a:ext cx="7073900" cy="5507990"/>
          </a:xfrm>
          <a:prstGeom prst="rect">
            <a:avLst/>
          </a:prstGeom>
          <a:noFill/>
        </p:spPr>
        <p:txBody>
          <a:bodyPr wrap="square" rtlCol="0">
            <a:spAutoFit/>
          </a:bodyPr>
          <a:p>
            <a:pPr algn="l"/>
            <a:r>
              <a:rPr lang="zh-CN" altLang="en-US" sz="3600" dirty="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rPr>
              <a:t>（一）研究价值</a:t>
            </a:r>
            <a:endParaRPr lang="zh-CN" altLang="en-US" sz="3600" dirty="0">
              <a:solidFill>
                <a:schemeClr val="accent1">
                  <a:lumMod val="50000"/>
                </a:schemeClr>
              </a:solidFill>
              <a:latin typeface="微软雅黑" panose="020B0503020204020204" charset="-122"/>
              <a:ea typeface="微软雅黑" panose="020B0503020204020204" charset="-122"/>
            </a:endParaRPr>
          </a:p>
          <a:p>
            <a:pPr algn="l"/>
            <a:r>
              <a:rPr lang="zh-CN" altLang="en-US" sz="3600" dirty="0">
                <a:solidFill>
                  <a:schemeClr val="accent1">
                    <a:lumMod val="50000"/>
                  </a:schemeClr>
                </a:solidFill>
                <a:latin typeface="微软雅黑" panose="020B0503020204020204" charset="-122"/>
                <a:ea typeface="微软雅黑" panose="020B0503020204020204" charset="-122"/>
              </a:rPr>
              <a:t>    </a:t>
            </a:r>
            <a:r>
              <a:rPr lang="zh-CN" altLang="en-US" sz="2800" dirty="0">
                <a:solidFill>
                  <a:schemeClr val="accent1">
                    <a:lumMod val="50000"/>
                  </a:schemeClr>
                </a:solidFill>
                <a:latin typeface="微软雅黑" panose="020B0503020204020204" charset="-122"/>
                <a:ea typeface="微软雅黑" panose="020B0503020204020204" charset="-122"/>
              </a:rPr>
              <a:t>借鉴国内外先进的教学理念，以符合当代的素质教育教学理念的自主探究学习方式激起学生学习兴趣为出发点，同时结合中职英语阅读教学课堂学生在自主参与方面的特点和表现形式，研究一套校本化学习方案，促使学生进一步明确英语学习的目的，重视采用多种教学方法和课堂活动来发展学生自主学习和合作学习的能力，提高学生学习的自主性、能动性和创造性；帮助教师转变教学思维，改进教学方式与教学方法，从而提高中职英语阅读课堂教学的实效性。</a:t>
            </a:r>
            <a:endParaRPr lang="zh-CN" altLang="en-US" sz="2800" dirty="0">
              <a:solidFill>
                <a:schemeClr val="accent1">
                  <a:lumMod val="50000"/>
                </a:schemeClr>
              </a:solidFill>
              <a:latin typeface="微软雅黑" panose="020B0503020204020204" charset="-122"/>
              <a:ea typeface="微软雅黑" panose="020B0503020204020204" charset="-122"/>
            </a:endParaRPr>
          </a:p>
        </p:txBody>
      </p:sp>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690" y="1499870"/>
            <a:ext cx="4732020" cy="293179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1102360" y="220980"/>
            <a:ext cx="6470015" cy="645160"/>
          </a:xfrm>
          <a:prstGeom prst="rect">
            <a:avLst/>
          </a:prstGeom>
          <a:noFill/>
        </p:spPr>
        <p:txBody>
          <a:bodyPr wrap="square" rtlCol="0">
            <a:spAutoFit/>
          </a:bodyPr>
          <a:p>
            <a:pPr algn="ctr"/>
            <a:r>
              <a:rPr lang="zh-CN" altLang="en-US" sz="3600" b="1">
                <a:ea typeface="宋体" panose="02010600030101010101" pitchFamily="2" charset="-122"/>
                <a:sym typeface="+mn-ea"/>
              </a:rPr>
              <a:t>四</a:t>
            </a:r>
            <a:r>
              <a:rPr lang="en-US" altLang="zh-CN" sz="3600" b="1">
                <a:sym typeface="+mn-ea"/>
              </a:rPr>
              <a:t>.课题研究</a:t>
            </a:r>
            <a:r>
              <a:rPr lang="zh-CN" altLang="en-US" sz="3600" b="1">
                <a:solidFill>
                  <a:srgbClr val="C00000"/>
                </a:solidFill>
                <a:effectLst>
                  <a:outerShdw blurRad="38100" dist="38100" dir="2700000" algn="tl">
                    <a:srgbClr val="000000">
                      <a:alpha val="43137"/>
                    </a:srgbClr>
                  </a:outerShdw>
                </a:effectLst>
                <a:ea typeface="宋体" panose="02010600030101010101" pitchFamily="2" charset="-122"/>
                <a:sym typeface="+mn-ea"/>
              </a:rPr>
              <a:t>价值</a:t>
            </a:r>
            <a:endParaRPr lang="zh-CN" altLang="en-US" sz="3600" b="1" dirty="0">
              <a:solidFill>
                <a:srgbClr val="C00000"/>
              </a:solidFill>
              <a:effectLst>
                <a:outerShdw blurRad="38100" dist="38100" dir="2700000" algn="tl">
                  <a:srgbClr val="000000">
                    <a:alpha val="43137"/>
                  </a:srgbClr>
                </a:outerShdw>
              </a:effectLst>
              <a:latin typeface="微软雅黑" panose="020B0503020204020204" charset="-122"/>
              <a:ea typeface="宋体" panose="02010600030101010101" pitchFamily="2" charset="-122"/>
              <a:sym typeface="+mn-ea"/>
            </a:endParaRPr>
          </a:p>
        </p:txBody>
      </p:sp>
      <p:sp>
        <p:nvSpPr>
          <p:cNvPr id="11" name="TextBox 8"/>
          <p:cNvSpPr txBox="1"/>
          <p:nvPr/>
        </p:nvSpPr>
        <p:spPr>
          <a:xfrm>
            <a:off x="4933315" y="1260475"/>
            <a:ext cx="7106920" cy="5507990"/>
          </a:xfrm>
          <a:prstGeom prst="rect">
            <a:avLst/>
          </a:prstGeom>
          <a:noFill/>
        </p:spPr>
        <p:txBody>
          <a:bodyPr wrap="square" rtlCol="0">
            <a:spAutoFit/>
          </a:bodyPr>
          <a:p>
            <a:pPr algn="l"/>
            <a:r>
              <a:rPr lang="zh-CN" altLang="en-US" sz="3600">
                <a:ln w="22225">
                  <a:solidFill>
                    <a:schemeClr val="accent2"/>
                  </a:solidFill>
                  <a:prstDash val="solid"/>
                </a:ln>
                <a:solidFill>
                  <a:schemeClr val="accent2">
                    <a:lumMod val="40000"/>
                    <a:lumOff val="60000"/>
                  </a:schemeClr>
                </a:solidFill>
                <a:effectLst/>
              </a:rPr>
              <a:t>（二）创新之处</a:t>
            </a:r>
            <a:endParaRPr lang="zh-CN" altLang="en-US" sz="3600">
              <a:ln w="22225">
                <a:solidFill>
                  <a:schemeClr val="accent2"/>
                </a:solidFill>
                <a:prstDash val="solid"/>
              </a:ln>
              <a:solidFill>
                <a:schemeClr val="accent2">
                  <a:lumMod val="40000"/>
                  <a:lumOff val="60000"/>
                </a:schemeClr>
              </a:solidFill>
              <a:effectLst/>
            </a:endParaRPr>
          </a:p>
          <a:p>
            <a:pPr algn="l"/>
            <a:r>
              <a:rPr lang="zh-CN" altLang="en-US" sz="3600">
                <a:solidFill>
                  <a:schemeClr val="accent1">
                    <a:lumMod val="50000"/>
                  </a:schemeClr>
                </a:solidFill>
              </a:rPr>
              <a:t>    </a:t>
            </a:r>
            <a:r>
              <a:rPr lang="zh-CN" altLang="en-US" sz="2800">
                <a:solidFill>
                  <a:schemeClr val="accent1">
                    <a:lumMod val="50000"/>
                  </a:schemeClr>
                </a:solidFill>
              </a:rPr>
              <a:t>在中职英语阅读课堂教学中引入自主探究学习的概念，为中职学校开展和研究课堂教学自主化选取了很好的角度，本课题的研究不是抽象的、脱离学生和学校实际的研究，而是在调查分析的基础上，充分考虑学生对于江苏省中等职业学校学业水平测试合格率的需求，同时重视学生的个性和情感，旨在将课堂形成良性循环，使学生真正成为阅读课堂的主体，教师能够帮助学生发展自主探究知识的能力、获取信息的能力和解决问题的能力。</a:t>
            </a:r>
            <a:endParaRPr lang="zh-CN" altLang="en-US" sz="2800">
              <a:solidFill>
                <a:schemeClr val="accent1">
                  <a:lumMod val="50000"/>
                </a:schemeClr>
              </a:solidFill>
            </a:endParaRPr>
          </a:p>
        </p:txBody>
      </p:sp>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755" y="1962785"/>
            <a:ext cx="4732020" cy="293179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9446"/>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charset="-122"/>
                <a:ea typeface="微软雅黑" panose="020B0503020204020204" charset="-122"/>
              </a:rPr>
              <a:t>目 录</a:t>
            </a:r>
            <a:endParaRPr lang="zh-CN" altLang="en-US" sz="4400" dirty="0">
              <a:latin typeface="微软雅黑" panose="020B0503020204020204" charset="-122"/>
              <a:ea typeface="微软雅黑" panose="020B050302020402020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63517" y="1123293"/>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560532" y="1520956"/>
              <a:ext cx="408623" cy="829945"/>
            </a:xfrm>
            <a:prstGeom prst="rect">
              <a:avLst/>
            </a:prstGeom>
            <a:noFill/>
          </p:spPr>
          <p:txBody>
            <a:bodyPr wrap="square" rtlCol="0">
              <a:spAutoFit/>
            </a:bodyPr>
            <a:lstStyle/>
            <a:p>
              <a:r>
                <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rPr>
                <a:t>五</a:t>
              </a:r>
              <a:endPar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992330" y="2185891"/>
              <a:ext cx="409575"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六</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4992850" y="3770220"/>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七</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6022550" y="4961613"/>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652865" y="4415031"/>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八</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964045" y="1151890"/>
            <a:ext cx="4887595" cy="1198880"/>
          </a:xfrm>
          <a:prstGeom prst="rect">
            <a:avLst/>
          </a:prstGeom>
          <a:noFill/>
        </p:spPr>
        <p:txBody>
          <a:bodyPr wrap="square" rtlCol="0">
            <a:spAutoFit/>
          </a:bodyPr>
          <a:lstStyle/>
          <a:p>
            <a:pPr algn="ctr"/>
            <a:r>
              <a:rPr sz="3600">
                <a:solidFill>
                  <a:srgbClr val="C00000"/>
                </a:solidFill>
                <a:sym typeface="+mn-ea"/>
              </a:rPr>
              <a:t>理论依据</a:t>
            </a:r>
            <a:endParaRPr sz="3600">
              <a:solidFill>
                <a:srgbClr val="C00000"/>
              </a:solidFill>
              <a:sym typeface="+mn-ea"/>
            </a:endParaRPr>
          </a:p>
          <a:p>
            <a:pPr algn="ctr"/>
            <a:endParaRPr lang="zh-CN" altLang="en-US" sz="3600" dirty="0">
              <a:latin typeface="微软雅黑" panose="020B0503020204020204" charset="-122"/>
              <a:ea typeface="微软雅黑" panose="020B0503020204020204" charset="-122"/>
            </a:endParaRPr>
          </a:p>
        </p:txBody>
      </p:sp>
      <p:sp>
        <p:nvSpPr>
          <p:cNvPr id="36" name="TextBox 35"/>
          <p:cNvSpPr txBox="1"/>
          <p:nvPr/>
        </p:nvSpPr>
        <p:spPr>
          <a:xfrm>
            <a:off x="5969635" y="2350770"/>
            <a:ext cx="6051550" cy="1753235"/>
          </a:xfrm>
          <a:prstGeom prst="rect">
            <a:avLst/>
          </a:prstGeom>
          <a:noFill/>
        </p:spPr>
        <p:txBody>
          <a:bodyPr wrap="square" rtlCol="0">
            <a:spAutoFit/>
          </a:bodyPr>
          <a:lstStyle/>
          <a:p>
            <a:pPr algn="ctr"/>
            <a:r>
              <a:rPr sz="3600">
                <a:sym typeface="+mn-ea"/>
              </a:rPr>
              <a:t>课题研究的目标、</a:t>
            </a:r>
            <a:endParaRPr sz="3600">
              <a:sym typeface="+mn-ea"/>
            </a:endParaRPr>
          </a:p>
          <a:p>
            <a:pPr algn="ctr"/>
            <a:r>
              <a:rPr sz="3600">
                <a:sym typeface="+mn-ea"/>
              </a:rPr>
              <a:t>内容与重点</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7" name="TextBox 36"/>
          <p:cNvSpPr txBox="1"/>
          <p:nvPr/>
        </p:nvSpPr>
        <p:spPr>
          <a:xfrm>
            <a:off x="6342380" y="3769995"/>
            <a:ext cx="5678805" cy="1753235"/>
          </a:xfrm>
          <a:prstGeom prst="rect">
            <a:avLst/>
          </a:prstGeom>
          <a:noFill/>
        </p:spPr>
        <p:txBody>
          <a:bodyPr wrap="square" rtlCol="0">
            <a:spAutoFit/>
          </a:bodyPr>
          <a:lstStyle/>
          <a:p>
            <a:pPr algn="ctr"/>
            <a:r>
              <a:rPr lang="en-US" altLang="zh-CN" sz="3600">
                <a:sym typeface="+mn-ea"/>
              </a:rPr>
              <a:t> </a:t>
            </a:r>
            <a:r>
              <a:rPr sz="3600">
                <a:sym typeface="+mn-ea"/>
              </a:rPr>
              <a:t>课题研究的思路、</a:t>
            </a:r>
            <a:endParaRPr sz="3600">
              <a:sym typeface="+mn-ea"/>
            </a:endParaRPr>
          </a:p>
          <a:p>
            <a:pPr algn="ctr"/>
            <a:r>
              <a:rPr sz="3600">
                <a:sym typeface="+mn-ea"/>
              </a:rPr>
              <a:t>过程与方法</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8" name="TextBox 37"/>
          <p:cNvSpPr txBox="1"/>
          <p:nvPr/>
        </p:nvSpPr>
        <p:spPr>
          <a:xfrm>
            <a:off x="7308215" y="5135245"/>
            <a:ext cx="4712970" cy="1198880"/>
          </a:xfrm>
          <a:prstGeom prst="rect">
            <a:avLst/>
          </a:prstGeom>
          <a:noFill/>
        </p:spPr>
        <p:txBody>
          <a:bodyPr wrap="square" rtlCol="0">
            <a:spAutoFit/>
          </a:bodyPr>
          <a:lstStyle/>
          <a:p>
            <a:pPr algn="ctr"/>
            <a:r>
              <a:rPr sz="3600">
                <a:sym typeface="+mn-ea"/>
              </a:rPr>
              <a:t>课题的预期研究成果</a:t>
            </a:r>
            <a:endParaRPr sz="3600">
              <a:sym typeface="+mn-ea"/>
            </a:endParaRPr>
          </a:p>
          <a:p>
            <a:pPr algn="ctr"/>
            <a:endParaRPr lang="zh-CN" altLang="en-US" sz="3600" dirty="0">
              <a:solidFill>
                <a:schemeClr val="tx1"/>
              </a:solidFill>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1102360" y="220980"/>
            <a:ext cx="6470015" cy="645160"/>
          </a:xfrm>
          <a:prstGeom prst="rect">
            <a:avLst/>
          </a:prstGeom>
          <a:noFill/>
        </p:spPr>
        <p:txBody>
          <a:bodyPr wrap="square" rtlCol="0">
            <a:spAutoFit/>
          </a:bodyPr>
          <a:p>
            <a:pPr algn="ctr"/>
            <a:r>
              <a:rPr lang="zh-CN" altLang="en-US" sz="3600" b="1">
                <a:ea typeface="宋体" panose="02010600030101010101" pitchFamily="2" charset="-122"/>
                <a:sym typeface="+mn-ea"/>
              </a:rPr>
              <a:t>五</a:t>
            </a:r>
            <a:r>
              <a:rPr lang="en-US" altLang="zh-CN" sz="3600" b="1">
                <a:sym typeface="+mn-ea"/>
              </a:rPr>
              <a:t>.</a:t>
            </a:r>
            <a:r>
              <a:rPr lang="zh-CN" altLang="en-US" sz="3600" b="1">
                <a:solidFill>
                  <a:srgbClr val="C00000"/>
                </a:solidFill>
                <a:ea typeface="宋体" panose="02010600030101010101" pitchFamily="2" charset="-122"/>
                <a:sym typeface="+mn-ea"/>
              </a:rPr>
              <a:t>理论依据</a:t>
            </a:r>
            <a:endParaRPr lang="zh-CN" altLang="en-US" sz="3600" b="1" dirty="0">
              <a:solidFill>
                <a:srgbClr val="C00000"/>
              </a:solidFill>
              <a:latin typeface="微软雅黑" panose="020B0503020204020204" charset="-122"/>
              <a:ea typeface="宋体" panose="02010600030101010101" pitchFamily="2" charset="-122"/>
              <a:sym typeface="+mn-ea"/>
            </a:endParaRPr>
          </a:p>
        </p:txBody>
      </p:sp>
      <p:sp>
        <p:nvSpPr>
          <p:cNvPr id="11" name="TextBox 8"/>
          <p:cNvSpPr txBox="1"/>
          <p:nvPr/>
        </p:nvSpPr>
        <p:spPr>
          <a:xfrm>
            <a:off x="461645" y="2644775"/>
            <a:ext cx="7106920" cy="2553335"/>
          </a:xfrm>
          <a:prstGeom prst="rect">
            <a:avLst/>
          </a:prstGeom>
          <a:noFill/>
        </p:spPr>
        <p:txBody>
          <a:bodyPr wrap="square" rtlCol="0">
            <a:spAutoFit/>
          </a:bodyPr>
          <a:p>
            <a:pPr algn="l"/>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 马斯洛的需要层次论</a:t>
            </a:r>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2.建构主义理论</a:t>
            </a:r>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 交互式语言教学</a:t>
            </a:r>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74890" y="1548765"/>
            <a:ext cx="4732020" cy="293179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9446"/>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charset="-122"/>
                <a:ea typeface="微软雅黑" panose="020B0503020204020204" charset="-122"/>
              </a:rPr>
              <a:t>目 录</a:t>
            </a:r>
            <a:endParaRPr lang="zh-CN" altLang="en-US" sz="4400" dirty="0">
              <a:latin typeface="微软雅黑" panose="020B0503020204020204" charset="-122"/>
              <a:ea typeface="微软雅黑" panose="020B050302020402020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63517" y="1123293"/>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560532" y="1520956"/>
              <a:ext cx="408623" cy="829945"/>
            </a:xfrm>
            <a:prstGeom prst="rect">
              <a:avLst/>
            </a:prstGeom>
            <a:noFill/>
          </p:spPr>
          <p:txBody>
            <a:bodyPr wrap="square" rtlCol="0">
              <a:spAutoFit/>
            </a:bodyPr>
            <a:lstStyle/>
            <a:p>
              <a:r>
                <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rPr>
                <a:t>五</a:t>
              </a:r>
              <a:endPar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992330" y="2185891"/>
              <a:ext cx="409575"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六</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4992850" y="3770220"/>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七</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6022550" y="4961613"/>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652865" y="4415031"/>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八</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964045" y="1151890"/>
            <a:ext cx="4887595" cy="1198880"/>
          </a:xfrm>
          <a:prstGeom prst="rect">
            <a:avLst/>
          </a:prstGeom>
          <a:noFill/>
        </p:spPr>
        <p:txBody>
          <a:bodyPr wrap="square" rtlCol="0">
            <a:spAutoFit/>
          </a:bodyPr>
          <a:lstStyle/>
          <a:p>
            <a:pPr algn="ctr"/>
            <a:r>
              <a:rPr sz="3600">
                <a:solidFill>
                  <a:schemeClr val="tx1"/>
                </a:solidFill>
                <a:sym typeface="+mn-ea"/>
              </a:rPr>
              <a:t>理论依据</a:t>
            </a:r>
            <a:endParaRPr sz="3600">
              <a:solidFill>
                <a:srgbClr val="C00000"/>
              </a:solidFill>
              <a:sym typeface="+mn-ea"/>
            </a:endParaRPr>
          </a:p>
          <a:p>
            <a:pPr algn="ctr"/>
            <a:endParaRPr lang="zh-CN" altLang="en-US" sz="3600" dirty="0">
              <a:latin typeface="微软雅黑" panose="020B0503020204020204" charset="-122"/>
              <a:ea typeface="微软雅黑" panose="020B0503020204020204" charset="-122"/>
            </a:endParaRPr>
          </a:p>
        </p:txBody>
      </p:sp>
      <p:sp>
        <p:nvSpPr>
          <p:cNvPr id="36" name="TextBox 35"/>
          <p:cNvSpPr txBox="1"/>
          <p:nvPr/>
        </p:nvSpPr>
        <p:spPr>
          <a:xfrm>
            <a:off x="5969635" y="2350770"/>
            <a:ext cx="6051550" cy="1753235"/>
          </a:xfrm>
          <a:prstGeom prst="rect">
            <a:avLst/>
          </a:prstGeom>
          <a:noFill/>
        </p:spPr>
        <p:txBody>
          <a:bodyPr wrap="square" rtlCol="0">
            <a:spAutoFit/>
          </a:bodyPr>
          <a:lstStyle/>
          <a:p>
            <a:pPr algn="ctr"/>
            <a:r>
              <a:rPr sz="3600">
                <a:solidFill>
                  <a:srgbClr val="C00000"/>
                </a:solidFill>
                <a:sym typeface="+mn-ea"/>
              </a:rPr>
              <a:t>课题研究的目标、</a:t>
            </a:r>
            <a:endParaRPr sz="3600">
              <a:solidFill>
                <a:srgbClr val="C00000"/>
              </a:solidFill>
              <a:sym typeface="+mn-ea"/>
            </a:endParaRPr>
          </a:p>
          <a:p>
            <a:pPr algn="ctr"/>
            <a:r>
              <a:rPr sz="3600">
                <a:solidFill>
                  <a:srgbClr val="C00000"/>
                </a:solidFill>
                <a:sym typeface="+mn-ea"/>
              </a:rPr>
              <a:t>内容与重点</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7" name="TextBox 36"/>
          <p:cNvSpPr txBox="1"/>
          <p:nvPr/>
        </p:nvSpPr>
        <p:spPr>
          <a:xfrm>
            <a:off x="6342380" y="3769995"/>
            <a:ext cx="5678805" cy="1753235"/>
          </a:xfrm>
          <a:prstGeom prst="rect">
            <a:avLst/>
          </a:prstGeom>
          <a:noFill/>
        </p:spPr>
        <p:txBody>
          <a:bodyPr wrap="square" rtlCol="0">
            <a:spAutoFit/>
          </a:bodyPr>
          <a:lstStyle/>
          <a:p>
            <a:pPr algn="ctr"/>
            <a:r>
              <a:rPr lang="en-US" altLang="zh-CN" sz="3600">
                <a:sym typeface="+mn-ea"/>
              </a:rPr>
              <a:t> </a:t>
            </a:r>
            <a:r>
              <a:rPr sz="3600">
                <a:sym typeface="+mn-ea"/>
              </a:rPr>
              <a:t>课题研究的思路、</a:t>
            </a:r>
            <a:endParaRPr sz="3600">
              <a:sym typeface="+mn-ea"/>
            </a:endParaRPr>
          </a:p>
          <a:p>
            <a:pPr algn="ctr"/>
            <a:r>
              <a:rPr sz="3600">
                <a:sym typeface="+mn-ea"/>
              </a:rPr>
              <a:t>过程与方法</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8" name="TextBox 37"/>
          <p:cNvSpPr txBox="1"/>
          <p:nvPr/>
        </p:nvSpPr>
        <p:spPr>
          <a:xfrm>
            <a:off x="7308215" y="5135245"/>
            <a:ext cx="4712970" cy="1198880"/>
          </a:xfrm>
          <a:prstGeom prst="rect">
            <a:avLst/>
          </a:prstGeom>
          <a:noFill/>
        </p:spPr>
        <p:txBody>
          <a:bodyPr wrap="square" rtlCol="0">
            <a:spAutoFit/>
          </a:bodyPr>
          <a:lstStyle/>
          <a:p>
            <a:pPr algn="ctr"/>
            <a:r>
              <a:rPr sz="3600">
                <a:sym typeface="+mn-ea"/>
              </a:rPr>
              <a:t>课题的预期研究成果</a:t>
            </a:r>
            <a:endParaRPr sz="3600">
              <a:sym typeface="+mn-ea"/>
            </a:endParaRPr>
          </a:p>
          <a:p>
            <a:pPr algn="ctr"/>
            <a:endParaRPr lang="zh-CN" altLang="en-US" sz="3600" dirty="0">
              <a:solidFill>
                <a:schemeClr val="tx1"/>
              </a:solidFill>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1409065" y="61595"/>
            <a:ext cx="11195050" cy="1198880"/>
          </a:xfrm>
          <a:prstGeom prst="rect">
            <a:avLst/>
          </a:prstGeom>
          <a:noFill/>
        </p:spPr>
        <p:txBody>
          <a:bodyPr wrap="square" rtlCol="0">
            <a:spAutoFit/>
          </a:bodyPr>
          <a:p>
            <a:pPr algn="ctr"/>
            <a:r>
              <a:rPr sz="3600" b="1">
                <a:sym typeface="+mn-ea"/>
              </a:rPr>
              <a:t>六、课题研究的</a:t>
            </a:r>
            <a:r>
              <a:rPr sz="3600" b="1">
                <a:solidFill>
                  <a:srgbClr val="C00000"/>
                </a:solidFill>
                <a:sym typeface="+mn-ea"/>
              </a:rPr>
              <a:t>目标</a:t>
            </a:r>
            <a:r>
              <a:rPr sz="3600" b="1">
                <a:sym typeface="+mn-ea"/>
              </a:rPr>
              <a:t>、</a:t>
            </a:r>
            <a:r>
              <a:rPr sz="3600" b="1">
                <a:solidFill>
                  <a:srgbClr val="C00000"/>
                </a:solidFill>
                <a:sym typeface="+mn-ea"/>
              </a:rPr>
              <a:t>内容</a:t>
            </a:r>
            <a:r>
              <a:rPr sz="3600" b="1">
                <a:sym typeface="+mn-ea"/>
              </a:rPr>
              <a:t>与</a:t>
            </a:r>
            <a:r>
              <a:rPr sz="3600" b="1">
                <a:solidFill>
                  <a:srgbClr val="C00000"/>
                </a:solidFill>
                <a:sym typeface="+mn-ea"/>
              </a:rPr>
              <a:t>重点</a:t>
            </a:r>
            <a:endParaRPr sz="3600" b="1">
              <a:sym typeface="+mn-ea"/>
            </a:endParaRPr>
          </a:p>
          <a:p>
            <a:pPr algn="ctr"/>
            <a:endParaRPr lang="zh-CN" altLang="en-US" sz="3600" dirty="0">
              <a:latin typeface="微软雅黑" panose="020B0503020204020204" charset="-122"/>
              <a:ea typeface="微软雅黑" panose="020B0503020204020204" charset="-122"/>
            </a:endParaRPr>
          </a:p>
        </p:txBody>
      </p:sp>
      <p:sp>
        <p:nvSpPr>
          <p:cNvPr id="11" name="TextBox 8"/>
          <p:cNvSpPr txBox="1"/>
          <p:nvPr/>
        </p:nvSpPr>
        <p:spPr>
          <a:xfrm>
            <a:off x="2319655" y="1260475"/>
            <a:ext cx="9720580" cy="1630045"/>
          </a:xfrm>
          <a:prstGeom prst="rect">
            <a:avLst/>
          </a:prstGeom>
          <a:noFill/>
        </p:spPr>
        <p:txBody>
          <a:bodyPr wrap="square" rtlCol="0">
            <a:spAutoFit/>
          </a:bodyPr>
          <a:p>
            <a:pPr algn="l"/>
            <a:endParaRPr lang="en-US" altLang="zh-CN" sz="2800" b="1">
              <a:solidFill>
                <a:schemeClr val="tx1"/>
              </a:solidFill>
              <a:effectLst>
                <a:outerShdw blurRad="38100" dist="19050" dir="2700000" algn="tl" rotWithShape="0">
                  <a:schemeClr val="dk1">
                    <a:alpha val="40000"/>
                  </a:schemeClr>
                </a:outerShdw>
              </a:effectLst>
            </a:endParaRPr>
          </a:p>
          <a:p>
            <a:pPr algn="l"/>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
        <p:nvSpPr>
          <p:cNvPr id="3" name="TextBox 8"/>
          <p:cNvSpPr txBox="1"/>
          <p:nvPr/>
        </p:nvSpPr>
        <p:spPr>
          <a:xfrm>
            <a:off x="2430145" y="4132580"/>
            <a:ext cx="9720580" cy="1753235"/>
          </a:xfrm>
          <a:prstGeom prst="rect">
            <a:avLst/>
          </a:prstGeom>
          <a:noFill/>
        </p:spPr>
        <p:txBody>
          <a:bodyPr wrap="square" rtlCol="0">
            <a:spAutoFit/>
          </a:bodyPr>
          <a:p>
            <a:pPr algn="l"/>
            <a:endParaRPr lang="en-US" altLang="zh-CN" sz="3600" b="1">
              <a:solidFill>
                <a:schemeClr val="tx1"/>
              </a:solidFill>
              <a:effectLst>
                <a:outerShdw blurRad="38100" dist="19050" dir="2700000" algn="tl" rotWithShape="0">
                  <a:schemeClr val="dk1">
                    <a:alpha val="40000"/>
                  </a:schemeClr>
                </a:outerShdw>
              </a:effectLst>
            </a:endParaRPr>
          </a:p>
          <a:p>
            <a:pPr algn="l"/>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
        <p:nvSpPr>
          <p:cNvPr id="5" name="TextBox 8"/>
          <p:cNvSpPr txBox="1"/>
          <p:nvPr/>
        </p:nvSpPr>
        <p:spPr>
          <a:xfrm>
            <a:off x="2833370" y="1124585"/>
            <a:ext cx="9317355" cy="5539105"/>
          </a:xfrm>
          <a:prstGeom prst="rect">
            <a:avLst/>
          </a:prstGeom>
          <a:noFill/>
        </p:spPr>
        <p:txBody>
          <a:bodyPr wrap="square" rtlCol="0">
            <a:spAutoFit/>
          </a:bodyPr>
          <a:p>
            <a:pPr algn="l"/>
            <a:r>
              <a:rPr lang="en-US" altLang="zh-CN" sz="28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endParaRPr lang="en-US" altLang="zh-CN" sz="28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sz="3600">
                <a:ln w="12700">
                  <a:solidFill>
                    <a:schemeClr val="accent5"/>
                  </a:solidFill>
                  <a:prstDash val="solid"/>
                </a:ln>
                <a:pattFill prst="ltDnDiag">
                  <a:fgClr>
                    <a:schemeClr val="accent5">
                      <a:lumMod val="60000"/>
                      <a:lumOff val="40000"/>
                    </a:schemeClr>
                  </a:fgClr>
                  <a:bgClr>
                    <a:schemeClr val="bg1"/>
                  </a:bgClr>
                </a:pattFill>
                <a:effectLst/>
                <a:latin typeface="宋体" panose="02010600030101010101" pitchFamily="2" charset="-122"/>
                <a:ea typeface="宋体" panose="02010600030101010101" pitchFamily="2" charset="-122"/>
                <a:cs typeface="宋体" panose="02010600030101010101" pitchFamily="2" charset="-122"/>
              </a:rPr>
              <a:t>（一）研究目标</a:t>
            </a:r>
            <a:endParaRPr lang="en-US" altLang="zh-CN" sz="28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1.通过本课题的研究，形成一套可实践于中职英语阅读教学课堂学生自主探究学习的教学方法，采用自主探究学习的教学方法运用于英语阅读课堂教学中，以证实其具备较好的教学效果。</a:t>
            </a:r>
            <a:endPar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2.通过本课题的研究，大力推广英语阅读教学课堂自主探究学习理念，帮助学生积极参与课堂每个环节，支持鼓励学生进行自主探究学习，拓宽学生自主探究学习的宽度和广度，促使学生成为自律的学习者。</a:t>
            </a:r>
            <a:endParaRPr lang="en-US" altLang="zh-CN" sz="20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ctr"/>
            <a:endParaRPr lang="zh-CN" altLang="en-US" sz="2000" dirty="0">
              <a:latin typeface="微软雅黑" panose="020B0503020204020204" charset="-122"/>
              <a:ea typeface="微软雅黑" panose="020B0503020204020204" charset="-122"/>
            </a:endParaRPr>
          </a:p>
        </p:txBody>
      </p:sp>
      <p:grpSp>
        <p:nvGrpSpPr>
          <p:cNvPr id="24" name="Group 7"/>
          <p:cNvGrpSpPr/>
          <p:nvPr/>
        </p:nvGrpSpPr>
        <p:grpSpPr>
          <a:xfrm>
            <a:off x="274320" y="2352675"/>
            <a:ext cx="2414905" cy="3106420"/>
            <a:chOff x="7510925" y="2260625"/>
            <a:chExt cx="2508212" cy="4089376"/>
          </a:xfrm>
        </p:grpSpPr>
        <p:pic>
          <p:nvPicPr>
            <p:cNvPr id="25" name="Picture 8"/>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510925" y="2260625"/>
              <a:ext cx="2508211" cy="3743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Rectangle 6"/>
            <p:cNvSpPr/>
            <p:nvPr/>
          </p:nvSpPr>
          <p:spPr bwMode="auto">
            <a:xfrm>
              <a:off x="7515434" y="3834158"/>
              <a:ext cx="2503703" cy="2515843"/>
            </a:xfrm>
            <a:prstGeom prst="rect">
              <a:avLst/>
            </a:prstGeom>
            <a:gradFill flip="none" rotWithShape="1">
              <a:gsLst>
                <a:gs pos="82000">
                  <a:sysClr val="window" lastClr="FFFFFF"/>
                </a:gs>
                <a:gs pos="51000">
                  <a:srgbClr val="4F81BD">
                    <a:tint val="23500"/>
                    <a:satMod val="160000"/>
                    <a:alpha val="0"/>
                  </a:srgbClr>
                </a:gs>
              </a:gsLst>
              <a:lin ang="5400000" scaled="1"/>
              <a:tileRect/>
            </a:gradFill>
            <a:ln w="9525" cap="flat" cmpd="sng" algn="ctr">
              <a:noFill/>
              <a:prstDash val="solid"/>
              <a:headEnd type="none" w="med" len="med"/>
              <a:tailEnd type="none" w="med" len="med"/>
            </a:ln>
            <a:effectLst/>
          </p:spPr>
          <p:txBody>
            <a:bodyPr vert="horz" wrap="square" lIns="91440" tIns="91440" rIns="91436" bIns="91440" numCol="1" rtlCol="0" anchor="b" anchorCtr="0" compatLnSpc="1"/>
            <a:p>
              <a:pPr marL="0" marR="0" lvl="0" indent="0" defTabSz="685165"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600" b="0" i="0" u="none" strike="noStrike" kern="0" cap="none" spc="-31" normalizeH="0" baseline="0" noProof="0" dirty="0" smtClean="0">
                  <a:ln>
                    <a:noFill/>
                  </a:ln>
                  <a:gradFill>
                    <a:gsLst>
                      <a:gs pos="100000">
                        <a:prstClr val="black"/>
                      </a:gs>
                      <a:gs pos="0">
                        <a:prstClr val="black"/>
                      </a:gs>
                    </a:gsLst>
                    <a:lin ang="5400000" scaled="1"/>
                  </a:gradFill>
                  <a:effectLst/>
                  <a:uLnTx/>
                  <a:uFillTx/>
                  <a:latin typeface="微软雅黑" panose="020B0503020204020204" charset="-122"/>
                  <a:ea typeface="微软雅黑" panose="020B0503020204020204" charset="-122"/>
                  <a:cs typeface="Segoe UI" pitchFamily="34" charset="0"/>
                </a:rPr>
                <a:t>      </a:t>
              </a:r>
              <a:endParaRPr kumimoji="0" lang="en-US" sz="1600" b="0" i="0" u="none" strike="noStrike" kern="0" cap="none" spc="-31" normalizeH="0" baseline="0" noProof="0" dirty="0">
                <a:ln>
                  <a:noFill/>
                </a:ln>
                <a:gradFill>
                  <a:gsLst>
                    <a:gs pos="100000">
                      <a:prstClr val="black"/>
                    </a:gs>
                    <a:gs pos="0">
                      <a:prstClr val="black"/>
                    </a:gs>
                  </a:gsLst>
                  <a:lin ang="5400000" scaled="1"/>
                </a:gradFill>
                <a:effectLst/>
                <a:uLnTx/>
                <a:uFillTx/>
                <a:latin typeface="微软雅黑" panose="020B0503020204020204" charset="-122"/>
                <a:ea typeface="微软雅黑" panose="020B0503020204020204" charset="-122"/>
                <a:cs typeface="Segoe UI" pitchFamily="34" charset="0"/>
              </a:endParaRPr>
            </a:p>
          </p:txBody>
        </p:sp>
      </p:gr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512445" y="225425"/>
            <a:ext cx="8849995" cy="1198880"/>
          </a:xfrm>
          <a:prstGeom prst="rect">
            <a:avLst/>
          </a:prstGeom>
          <a:noFill/>
        </p:spPr>
        <p:txBody>
          <a:bodyPr wrap="square" rtlCol="0">
            <a:spAutoFit/>
          </a:bodyPr>
          <a:p>
            <a:pPr algn="ctr"/>
            <a:r>
              <a:rPr sz="3600" b="1">
                <a:sym typeface="+mn-ea"/>
              </a:rPr>
              <a:t>六、课题研究的</a:t>
            </a:r>
            <a:r>
              <a:rPr sz="3600" b="1">
                <a:solidFill>
                  <a:srgbClr val="C00000"/>
                </a:solidFill>
                <a:sym typeface="+mn-ea"/>
              </a:rPr>
              <a:t>目标</a:t>
            </a:r>
            <a:r>
              <a:rPr sz="3600" b="1">
                <a:sym typeface="+mn-ea"/>
              </a:rPr>
              <a:t>、</a:t>
            </a:r>
            <a:r>
              <a:rPr sz="3600" b="1">
                <a:solidFill>
                  <a:srgbClr val="C00000"/>
                </a:solidFill>
                <a:sym typeface="+mn-ea"/>
              </a:rPr>
              <a:t>内容</a:t>
            </a:r>
            <a:r>
              <a:rPr sz="3600" b="1">
                <a:sym typeface="+mn-ea"/>
              </a:rPr>
              <a:t>与</a:t>
            </a:r>
            <a:r>
              <a:rPr sz="3600" b="1">
                <a:solidFill>
                  <a:srgbClr val="C00000"/>
                </a:solidFill>
                <a:sym typeface="+mn-ea"/>
              </a:rPr>
              <a:t>重点</a:t>
            </a:r>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
        <p:nvSpPr>
          <p:cNvPr id="3" name="TextBox 8"/>
          <p:cNvSpPr txBox="1"/>
          <p:nvPr/>
        </p:nvSpPr>
        <p:spPr>
          <a:xfrm>
            <a:off x="2430145" y="4132580"/>
            <a:ext cx="9720580" cy="1753235"/>
          </a:xfrm>
          <a:prstGeom prst="rect">
            <a:avLst/>
          </a:prstGeom>
          <a:noFill/>
        </p:spPr>
        <p:txBody>
          <a:bodyPr wrap="square" rtlCol="0">
            <a:spAutoFit/>
          </a:bodyPr>
          <a:p>
            <a:pPr algn="l"/>
            <a:endParaRPr lang="en-US" altLang="zh-CN" sz="3600" b="1">
              <a:solidFill>
                <a:schemeClr val="tx1"/>
              </a:solidFill>
              <a:effectLst>
                <a:outerShdw blurRad="38100" dist="19050" dir="2700000" algn="tl" rotWithShape="0">
                  <a:schemeClr val="dk1">
                    <a:alpha val="40000"/>
                  </a:schemeClr>
                </a:outerShdw>
              </a:effectLst>
            </a:endParaRPr>
          </a:p>
          <a:p>
            <a:pPr algn="l"/>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
        <p:nvSpPr>
          <p:cNvPr id="5" name="TextBox 8"/>
          <p:cNvSpPr txBox="1"/>
          <p:nvPr/>
        </p:nvSpPr>
        <p:spPr>
          <a:xfrm>
            <a:off x="4552315" y="1459230"/>
            <a:ext cx="6618605" cy="5107940"/>
          </a:xfrm>
          <a:prstGeom prst="rect">
            <a:avLst/>
          </a:prstGeom>
          <a:noFill/>
        </p:spPr>
        <p:txBody>
          <a:bodyPr wrap="square" rtlCol="0">
            <a:spAutoFit/>
          </a:bodyPr>
          <a:p>
            <a:pPr algn="l" fontAlgn="auto">
              <a:lnSpc>
                <a:spcPct val="150000"/>
              </a:lnSpc>
            </a:pPr>
            <a:r>
              <a:rPr lang="zh-CN" altLang="en-US" sz="3600" dirty="0">
                <a:ln w="12700">
                  <a:solidFill>
                    <a:schemeClr val="accent5"/>
                  </a:solidFill>
                  <a:prstDash val="solid"/>
                </a:ln>
                <a:pattFill prst="ltDnDiag">
                  <a:fgClr>
                    <a:schemeClr val="accent5">
                      <a:lumMod val="60000"/>
                      <a:lumOff val="40000"/>
                    </a:schemeClr>
                  </a:fgClr>
                  <a:bgClr>
                    <a:schemeClr val="bg1"/>
                  </a:bgClr>
                </a:pattFill>
                <a:effectLst/>
                <a:latin typeface="宋体" panose="02010600030101010101" pitchFamily="2" charset="-122"/>
                <a:ea typeface="宋体" panose="02010600030101010101" pitchFamily="2" charset="-122"/>
              </a:rPr>
              <a:t>（二）研究内容</a:t>
            </a:r>
            <a:endParaRPr lang="zh-CN" altLang="en-US" sz="3200" dirty="0">
              <a:latin typeface="微软雅黑" panose="020B0503020204020204" charset="-122"/>
              <a:ea typeface="微软雅黑" panose="020B0503020204020204" charset="-122"/>
            </a:endParaRPr>
          </a:p>
          <a:p>
            <a:pPr algn="l" fontAlgn="auto">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1.花桥商务城中等专业学校财经商贸系学生英语阅读教学课堂自主研究学习</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现状研究</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2.在花桥商务城中等专业学校财经商贸系英语阅读教学课堂上引入自主探究学习理念后学生变化的</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案例研究</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3.研究切实有效的中职英语阅读课堂自主探究学习教学方法的</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评价研究</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r>
              <a:rPr lang="zh-CN" altLang="en-US" sz="2000" dirty="0">
                <a:latin typeface="微软雅黑" panose="020B0503020204020204" charset="-122"/>
                <a:ea typeface="微软雅黑" panose="020B0503020204020204" charset="-122"/>
              </a:rPr>
              <a:t>    </a:t>
            </a:r>
            <a:endParaRPr lang="zh-CN" altLang="en-US" sz="20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artisticGlowDiffused/>
                    </a14:imgEffect>
                  </a14:imgLayer>
                </a14:imgProps>
              </a:ext>
              <a:ext uri="{28A0092B-C50C-407E-A947-70E740481C1C}">
                <a14:useLocalDpi xmlns:a14="http://schemas.microsoft.com/office/drawing/2010/main" val="0"/>
              </a:ext>
            </a:extLst>
          </a:blip>
          <a:stretch>
            <a:fillRect/>
          </a:stretch>
        </p:blipFill>
        <p:spPr>
          <a:xfrm>
            <a:off x="311785" y="2869565"/>
            <a:ext cx="3670935" cy="2287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512445" y="225425"/>
            <a:ext cx="8383905" cy="645160"/>
          </a:xfrm>
          <a:prstGeom prst="rect">
            <a:avLst/>
          </a:prstGeom>
          <a:noFill/>
        </p:spPr>
        <p:txBody>
          <a:bodyPr wrap="square" rtlCol="0">
            <a:spAutoFit/>
          </a:bodyPr>
          <a:p>
            <a:pPr algn="ctr"/>
            <a:r>
              <a:rPr sz="3600" b="1">
                <a:sym typeface="+mn-ea"/>
              </a:rPr>
              <a:t>六、课题研究的</a:t>
            </a:r>
            <a:r>
              <a:rPr sz="3600" b="1">
                <a:solidFill>
                  <a:srgbClr val="C00000"/>
                </a:solidFill>
                <a:sym typeface="+mn-ea"/>
              </a:rPr>
              <a:t>目标</a:t>
            </a:r>
            <a:r>
              <a:rPr sz="3600" b="1">
                <a:sym typeface="+mn-ea"/>
              </a:rPr>
              <a:t>、</a:t>
            </a:r>
            <a:r>
              <a:rPr sz="3600" b="1">
                <a:solidFill>
                  <a:srgbClr val="C00000"/>
                </a:solidFill>
                <a:sym typeface="+mn-ea"/>
              </a:rPr>
              <a:t>内容</a:t>
            </a:r>
            <a:r>
              <a:rPr sz="3600" b="1">
                <a:sym typeface="+mn-ea"/>
              </a:rPr>
              <a:t>与</a:t>
            </a:r>
            <a:r>
              <a:rPr sz="3600" b="1">
                <a:solidFill>
                  <a:srgbClr val="C00000"/>
                </a:solidFill>
                <a:sym typeface="+mn-ea"/>
              </a:rPr>
              <a:t>重点</a:t>
            </a:r>
            <a:endParaRPr lang="zh-CN" altLang="en-US" sz="3600" dirty="0">
              <a:latin typeface="微软雅黑" panose="020B0503020204020204" charset="-122"/>
              <a:ea typeface="微软雅黑" panose="020B0503020204020204" charset="-122"/>
            </a:endParaRPr>
          </a:p>
        </p:txBody>
      </p:sp>
      <p:sp>
        <p:nvSpPr>
          <p:cNvPr id="3" name="TextBox 8"/>
          <p:cNvSpPr txBox="1"/>
          <p:nvPr/>
        </p:nvSpPr>
        <p:spPr>
          <a:xfrm>
            <a:off x="2430145" y="4132580"/>
            <a:ext cx="9720580" cy="1753235"/>
          </a:xfrm>
          <a:prstGeom prst="rect">
            <a:avLst/>
          </a:prstGeom>
          <a:noFill/>
        </p:spPr>
        <p:txBody>
          <a:bodyPr wrap="square" rtlCol="0">
            <a:spAutoFit/>
          </a:bodyPr>
          <a:p>
            <a:pPr algn="l"/>
            <a:endParaRPr lang="en-US" altLang="zh-CN" sz="3600" b="1">
              <a:solidFill>
                <a:schemeClr val="tx1"/>
              </a:solidFill>
              <a:effectLst>
                <a:outerShdw blurRad="38100" dist="19050" dir="2700000" algn="tl" rotWithShape="0">
                  <a:schemeClr val="dk1">
                    <a:alpha val="40000"/>
                  </a:schemeClr>
                </a:outerShdw>
              </a:effectLst>
            </a:endParaRPr>
          </a:p>
          <a:p>
            <a:pPr algn="l"/>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
        <p:nvSpPr>
          <p:cNvPr id="5" name="TextBox 8"/>
          <p:cNvSpPr txBox="1"/>
          <p:nvPr/>
        </p:nvSpPr>
        <p:spPr>
          <a:xfrm>
            <a:off x="835660" y="1938020"/>
            <a:ext cx="7216775" cy="3599815"/>
          </a:xfrm>
          <a:prstGeom prst="rect">
            <a:avLst/>
          </a:prstGeom>
          <a:noFill/>
        </p:spPr>
        <p:txBody>
          <a:bodyPr wrap="square" rtlCol="0">
            <a:spAutoFit/>
          </a:bodyPr>
          <a:p>
            <a:pPr algn="l"/>
            <a:r>
              <a:rPr lang="zh-CN" altLang="en-US" sz="3600" b="1" dirty="0">
                <a:ln w="12700">
                  <a:solidFill>
                    <a:schemeClr val="accent5"/>
                  </a:solidFill>
                  <a:prstDash val="solid"/>
                </a:ln>
                <a:pattFill prst="ltDnDiag">
                  <a:fgClr>
                    <a:schemeClr val="accent5">
                      <a:lumMod val="60000"/>
                      <a:lumOff val="40000"/>
                    </a:schemeClr>
                  </a:fgClr>
                  <a:bgClr>
                    <a:schemeClr val="bg1"/>
                  </a:bgClr>
                </a:pattFill>
                <a:effectLst/>
                <a:latin typeface="宋体" panose="02010600030101010101" pitchFamily="2" charset="-122"/>
                <a:ea typeface="宋体" panose="02010600030101010101" pitchFamily="2" charset="-122"/>
                <a:cs typeface="宋体" panose="02010600030101010101" pitchFamily="2" charset="-122"/>
              </a:rPr>
              <a:t>（三）研究重点</a:t>
            </a:r>
            <a:endParaRPr lang="zh-CN" altLang="en-US" sz="3200" b="1" dirty="0">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zh-CN" altLang="en-US" sz="3200" b="1"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以花桥商务城中等专业学校财经商贸系学生英语阅读课堂自主探究学习情况为研究范本，挖掘适合中职院校的自主探究学习内涵，建立一套全方位接收、多方面协调、快节奏反馈的英语阅读课堂自主探究学习的教学方法。</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artisticGlowDiffused/>
                    </a14:imgEffect>
                  </a14:imgLayer>
                </a14:imgProps>
              </a:ext>
              <a:ext uri="{28A0092B-C50C-407E-A947-70E740481C1C}">
                <a14:useLocalDpi xmlns:a14="http://schemas.microsoft.com/office/drawing/2010/main" val="0"/>
              </a:ext>
            </a:extLst>
          </a:blip>
          <a:stretch>
            <a:fillRect/>
          </a:stretch>
        </p:blipFill>
        <p:spPr>
          <a:xfrm>
            <a:off x="8277225" y="1938020"/>
            <a:ext cx="3522980" cy="219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9446"/>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charset="-122"/>
                <a:ea typeface="微软雅黑" panose="020B0503020204020204" charset="-122"/>
              </a:rPr>
              <a:t>目 录</a:t>
            </a:r>
            <a:endParaRPr lang="zh-CN" altLang="en-US" sz="4400" dirty="0">
              <a:latin typeface="微软雅黑" panose="020B0503020204020204" charset="-122"/>
              <a:ea typeface="微软雅黑" panose="020B050302020402020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63517" y="1123293"/>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560532" y="1520956"/>
              <a:ext cx="408623" cy="829945"/>
            </a:xfrm>
            <a:prstGeom prst="rect">
              <a:avLst/>
            </a:prstGeom>
            <a:noFill/>
          </p:spPr>
          <p:txBody>
            <a:bodyPr wrap="square" rtlCol="0">
              <a:spAutoFit/>
            </a:bodyPr>
            <a:lstStyle/>
            <a:p>
              <a:r>
                <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rPr>
                <a:t>五</a:t>
              </a:r>
              <a:endPar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992330" y="2185891"/>
              <a:ext cx="409575"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六</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4992850" y="3770220"/>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七</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6022550" y="4961613"/>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652865" y="4415031"/>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八</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964045" y="1151890"/>
            <a:ext cx="4887595" cy="1198880"/>
          </a:xfrm>
          <a:prstGeom prst="rect">
            <a:avLst/>
          </a:prstGeom>
          <a:noFill/>
        </p:spPr>
        <p:txBody>
          <a:bodyPr wrap="square" rtlCol="0">
            <a:spAutoFit/>
          </a:bodyPr>
          <a:lstStyle/>
          <a:p>
            <a:pPr algn="ctr"/>
            <a:r>
              <a:rPr sz="3600">
                <a:solidFill>
                  <a:schemeClr val="tx1"/>
                </a:solidFill>
                <a:sym typeface="+mn-ea"/>
              </a:rPr>
              <a:t>理论依据</a:t>
            </a:r>
            <a:endParaRPr sz="3600">
              <a:solidFill>
                <a:srgbClr val="C00000"/>
              </a:solidFill>
              <a:sym typeface="+mn-ea"/>
            </a:endParaRPr>
          </a:p>
          <a:p>
            <a:pPr algn="ctr"/>
            <a:endParaRPr lang="zh-CN" altLang="en-US" sz="3600" dirty="0">
              <a:latin typeface="微软雅黑" panose="020B0503020204020204" charset="-122"/>
              <a:ea typeface="微软雅黑" panose="020B0503020204020204" charset="-122"/>
            </a:endParaRPr>
          </a:p>
        </p:txBody>
      </p:sp>
      <p:sp>
        <p:nvSpPr>
          <p:cNvPr id="36" name="TextBox 35"/>
          <p:cNvSpPr txBox="1"/>
          <p:nvPr/>
        </p:nvSpPr>
        <p:spPr>
          <a:xfrm>
            <a:off x="5969635" y="2350770"/>
            <a:ext cx="6051550" cy="1753235"/>
          </a:xfrm>
          <a:prstGeom prst="rect">
            <a:avLst/>
          </a:prstGeom>
          <a:noFill/>
        </p:spPr>
        <p:txBody>
          <a:bodyPr wrap="square" rtlCol="0">
            <a:spAutoFit/>
          </a:bodyPr>
          <a:lstStyle/>
          <a:p>
            <a:pPr algn="ctr"/>
            <a:r>
              <a:rPr sz="3600">
                <a:solidFill>
                  <a:schemeClr val="tx1"/>
                </a:solidFill>
                <a:sym typeface="+mn-ea"/>
              </a:rPr>
              <a:t>课题研究的目标、</a:t>
            </a:r>
            <a:endParaRPr sz="3600">
              <a:solidFill>
                <a:schemeClr val="tx1"/>
              </a:solidFill>
              <a:sym typeface="+mn-ea"/>
            </a:endParaRPr>
          </a:p>
          <a:p>
            <a:pPr algn="ctr"/>
            <a:r>
              <a:rPr sz="3600">
                <a:solidFill>
                  <a:schemeClr val="tx1"/>
                </a:solidFill>
                <a:sym typeface="+mn-ea"/>
              </a:rPr>
              <a:t>内容与重点</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7" name="TextBox 36"/>
          <p:cNvSpPr txBox="1"/>
          <p:nvPr/>
        </p:nvSpPr>
        <p:spPr>
          <a:xfrm>
            <a:off x="6342380" y="3769995"/>
            <a:ext cx="5678805" cy="1753235"/>
          </a:xfrm>
          <a:prstGeom prst="rect">
            <a:avLst/>
          </a:prstGeom>
          <a:noFill/>
        </p:spPr>
        <p:txBody>
          <a:bodyPr wrap="square" rtlCol="0">
            <a:spAutoFit/>
          </a:bodyPr>
          <a:lstStyle/>
          <a:p>
            <a:pPr algn="ctr"/>
            <a:r>
              <a:rPr lang="en-US" altLang="zh-CN" sz="3600">
                <a:sym typeface="+mn-ea"/>
              </a:rPr>
              <a:t> </a:t>
            </a:r>
            <a:r>
              <a:rPr sz="3600">
                <a:solidFill>
                  <a:srgbClr val="C00000"/>
                </a:solidFill>
                <a:sym typeface="+mn-ea"/>
              </a:rPr>
              <a:t>课题研究的思路、</a:t>
            </a:r>
            <a:endParaRPr sz="3600">
              <a:solidFill>
                <a:srgbClr val="C00000"/>
              </a:solidFill>
              <a:sym typeface="+mn-ea"/>
            </a:endParaRPr>
          </a:p>
          <a:p>
            <a:pPr algn="ctr"/>
            <a:r>
              <a:rPr sz="3600">
                <a:solidFill>
                  <a:srgbClr val="C00000"/>
                </a:solidFill>
                <a:sym typeface="+mn-ea"/>
              </a:rPr>
              <a:t>过程与方法</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8" name="TextBox 37"/>
          <p:cNvSpPr txBox="1"/>
          <p:nvPr/>
        </p:nvSpPr>
        <p:spPr>
          <a:xfrm>
            <a:off x="7308215" y="5135245"/>
            <a:ext cx="4712970" cy="1198880"/>
          </a:xfrm>
          <a:prstGeom prst="rect">
            <a:avLst/>
          </a:prstGeom>
          <a:noFill/>
        </p:spPr>
        <p:txBody>
          <a:bodyPr wrap="square" rtlCol="0">
            <a:spAutoFit/>
          </a:bodyPr>
          <a:lstStyle/>
          <a:p>
            <a:pPr algn="ctr"/>
            <a:r>
              <a:rPr sz="3600">
                <a:sym typeface="+mn-ea"/>
              </a:rPr>
              <a:t>课题的预期研究成果</a:t>
            </a:r>
            <a:endParaRPr sz="3600">
              <a:sym typeface="+mn-ea"/>
            </a:endParaRPr>
          </a:p>
          <a:p>
            <a:pPr algn="ctr"/>
            <a:endParaRPr lang="zh-CN" altLang="en-US" sz="3600" dirty="0">
              <a:solidFill>
                <a:schemeClr val="tx1"/>
              </a:solidFill>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512445" y="225425"/>
            <a:ext cx="8952865" cy="1198880"/>
          </a:xfrm>
          <a:prstGeom prst="rect">
            <a:avLst/>
          </a:prstGeom>
          <a:noFill/>
        </p:spPr>
        <p:txBody>
          <a:bodyPr wrap="square" rtlCol="0">
            <a:spAutoFit/>
          </a:bodyPr>
          <a:p>
            <a:pPr algn="ctr"/>
            <a:r>
              <a:rPr lang="zh-CN" altLang="en-US" sz="3600" b="1">
                <a:solidFill>
                  <a:schemeClr val="tx1"/>
                </a:solidFill>
              </a:rPr>
              <a:t>七、课题研究的</a:t>
            </a:r>
            <a:r>
              <a:rPr lang="zh-CN" altLang="en-US" sz="3600" b="1">
                <a:solidFill>
                  <a:srgbClr val="C00000"/>
                </a:solidFill>
              </a:rPr>
              <a:t>思路</a:t>
            </a:r>
            <a:r>
              <a:rPr lang="zh-CN" altLang="en-US" sz="3600" b="1">
                <a:solidFill>
                  <a:schemeClr val="tx1"/>
                </a:solidFill>
              </a:rPr>
              <a:t>、</a:t>
            </a:r>
            <a:r>
              <a:rPr lang="zh-CN" altLang="en-US" sz="3600" b="1">
                <a:solidFill>
                  <a:srgbClr val="C00000"/>
                </a:solidFill>
              </a:rPr>
              <a:t>过程</a:t>
            </a:r>
            <a:r>
              <a:rPr lang="zh-CN" altLang="en-US" sz="3600" b="1">
                <a:solidFill>
                  <a:schemeClr val="tx1"/>
                </a:solidFill>
              </a:rPr>
              <a:t>与</a:t>
            </a:r>
            <a:r>
              <a:rPr lang="zh-CN" altLang="en-US" sz="3600" b="1">
                <a:solidFill>
                  <a:srgbClr val="C00000"/>
                </a:solidFill>
              </a:rPr>
              <a:t>方法</a:t>
            </a:r>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
        <p:nvSpPr>
          <p:cNvPr id="11" name="TextBox 8"/>
          <p:cNvSpPr txBox="1"/>
          <p:nvPr/>
        </p:nvSpPr>
        <p:spPr>
          <a:xfrm>
            <a:off x="953770" y="1728470"/>
            <a:ext cx="10833735" cy="1076325"/>
          </a:xfrm>
          <a:prstGeom prst="rect">
            <a:avLst/>
          </a:prstGeom>
          <a:noFill/>
        </p:spPr>
        <p:txBody>
          <a:bodyPr wrap="square" rtlCol="0">
            <a:spAutoFit/>
          </a:bodyPr>
          <a:p>
            <a:pPr algn="l"/>
            <a:endParaRPr lang="en-US" altLang="zh-CN" sz="2800" b="1">
              <a:solidFill>
                <a:schemeClr val="tx1"/>
              </a:solidFill>
              <a:effectLst>
                <a:outerShdw blurRad="38100" dist="19050" dir="2700000" algn="tl" rotWithShape="0">
                  <a:schemeClr val="dk1">
                    <a:alpha val="40000"/>
                  </a:schemeClr>
                </a:outerShdw>
              </a:effectLst>
            </a:endParaRPr>
          </a:p>
          <a:p>
            <a:pPr algn="ctr"/>
            <a:endParaRPr lang="zh-CN" altLang="en-US" sz="3600" dirty="0">
              <a:latin typeface="微软雅黑" panose="020B0503020204020204" charset="-122"/>
              <a:ea typeface="微软雅黑" panose="020B0503020204020204" charset="-122"/>
            </a:endParaRPr>
          </a:p>
        </p:txBody>
      </p:sp>
      <p:sp>
        <p:nvSpPr>
          <p:cNvPr id="3" name="TextBox 8"/>
          <p:cNvSpPr txBox="1"/>
          <p:nvPr/>
        </p:nvSpPr>
        <p:spPr>
          <a:xfrm>
            <a:off x="2446020" y="4132580"/>
            <a:ext cx="9720580" cy="1753235"/>
          </a:xfrm>
          <a:prstGeom prst="rect">
            <a:avLst/>
          </a:prstGeom>
          <a:noFill/>
        </p:spPr>
        <p:txBody>
          <a:bodyPr wrap="square" rtlCol="0">
            <a:spAutoFit/>
          </a:bodyPr>
          <a:p>
            <a:pPr algn="l"/>
            <a:endParaRPr lang="en-US" altLang="zh-CN" sz="3600" b="1">
              <a:solidFill>
                <a:schemeClr val="tx1"/>
              </a:solidFill>
              <a:effectLst>
                <a:outerShdw blurRad="38100" dist="19050" dir="2700000" algn="tl" rotWithShape="0">
                  <a:schemeClr val="dk1">
                    <a:alpha val="40000"/>
                  </a:schemeClr>
                </a:outerShdw>
              </a:effectLst>
            </a:endParaRPr>
          </a:p>
          <a:p>
            <a:pPr algn="l"/>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
        <p:nvSpPr>
          <p:cNvPr id="5" name="TextBox 8"/>
          <p:cNvSpPr txBox="1"/>
          <p:nvPr/>
        </p:nvSpPr>
        <p:spPr>
          <a:xfrm>
            <a:off x="2760345" y="1124585"/>
            <a:ext cx="9187180" cy="5600700"/>
          </a:xfrm>
          <a:prstGeom prst="rect">
            <a:avLst/>
          </a:prstGeom>
          <a:noFill/>
        </p:spPr>
        <p:txBody>
          <a:bodyPr wrap="square" rtlCol="0">
            <a:spAutoFit/>
          </a:bodyPr>
          <a:p>
            <a:pPr algn="l"/>
            <a:r>
              <a:rPr lang="en-US" altLang="zh-CN" sz="2800">
                <a:ln w="12700">
                  <a:solidFill>
                    <a:schemeClr val="accent5"/>
                  </a:solidFill>
                  <a:prstDash val="solid"/>
                </a:ln>
                <a:pattFill prst="ltDnDiag">
                  <a:fgClr>
                    <a:schemeClr val="accent5">
                      <a:lumMod val="60000"/>
                      <a:lumOff val="40000"/>
                    </a:schemeClr>
                  </a:fgClr>
                  <a:bgClr>
                    <a:schemeClr val="bg1"/>
                  </a:bgClr>
                </a:pattFill>
                <a:effectLst/>
                <a:latin typeface="宋体" panose="02010600030101010101" pitchFamily="2" charset="-122"/>
                <a:ea typeface="宋体" panose="02010600030101010101" pitchFamily="2" charset="-122"/>
                <a:cs typeface="宋体" panose="02010600030101010101" pitchFamily="2" charset="-122"/>
              </a:rPr>
              <a:t>（一）研究思路</a:t>
            </a:r>
            <a:endParaRPr lang="en-US" altLang="zh-CN"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首先进行“一个调查”工作，调查花桥商务城中等专业学校财经商贸系学生在英语阅读课堂教学中现有的自主探究程度；然后进行“两个对比”，对比在花桥商务城中等专业学校财经商贸系英语阅读教学课堂上引入学生自主探究学习理念后学生阅读成绩和态度的变化；最后进行“一个研究”工作，研究并开发一套切实有效的中职英语阅读课堂自主探究学习的教学方法，帮助教师科学设置学生在课堂上自主探究学习的场合和机会，促使学生养成不断思考并乐于探究的良好行为，提高中职学生英语阅读水平及综合运用语言的能力。</a:t>
            </a:r>
            <a:endPar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artisticGlowDiffused/>
                    </a14:imgEffect>
                  </a14:imgLayer>
                </a14:imgProps>
              </a:ext>
              <a:ext uri="{28A0092B-C50C-407E-A947-70E740481C1C}">
                <a14:useLocalDpi xmlns:a14="http://schemas.microsoft.com/office/drawing/2010/main" val="0"/>
              </a:ext>
            </a:extLst>
          </a:blip>
          <a:stretch>
            <a:fillRect/>
          </a:stretch>
        </p:blipFill>
        <p:spPr>
          <a:xfrm>
            <a:off x="202444" y="1728779"/>
            <a:ext cx="2557833" cy="1593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9446"/>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charset="-122"/>
                <a:ea typeface="微软雅黑" panose="020B0503020204020204" charset="-122"/>
              </a:rPr>
              <a:t>目 录</a:t>
            </a:r>
            <a:endParaRPr lang="zh-CN" altLang="en-US" sz="4400" dirty="0">
              <a:latin typeface="微软雅黑" panose="020B0503020204020204" charset="-122"/>
              <a:ea typeface="微软雅黑" panose="020B050302020402020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560532" y="1520956"/>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一</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992330" y="2185891"/>
              <a:ext cx="409575"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二</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4992850" y="3770220"/>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三</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652865" y="4415031"/>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四</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7845" y="1862455"/>
            <a:ext cx="4887595" cy="1198880"/>
          </a:xfrm>
          <a:prstGeom prst="rect">
            <a:avLst/>
          </a:prstGeom>
          <a:noFill/>
        </p:spPr>
        <p:txBody>
          <a:bodyPr wrap="square" rtlCol="0">
            <a:spAutoFit/>
          </a:bodyPr>
          <a:lstStyle/>
          <a:p>
            <a:pPr algn="ctr"/>
            <a:r>
              <a:rPr sz="3600">
                <a:solidFill>
                  <a:srgbClr val="C00000"/>
                </a:solidFill>
                <a:sym typeface="+mn-ea"/>
              </a:rPr>
              <a:t>核心概念界定</a:t>
            </a:r>
            <a:endParaRPr sz="3600">
              <a:solidFill>
                <a:srgbClr val="C00000"/>
              </a:solidFill>
              <a:sym typeface="+mn-ea"/>
            </a:endParaRPr>
          </a:p>
          <a:p>
            <a:pPr algn="ctr"/>
            <a:endParaRPr lang="zh-CN" altLang="en-US" sz="3600" dirty="0">
              <a:latin typeface="微软雅黑" panose="020B0503020204020204" charset="-122"/>
              <a:ea typeface="微软雅黑" panose="020B0503020204020204" charset="-122"/>
            </a:endParaRPr>
          </a:p>
        </p:txBody>
      </p:sp>
      <p:sp>
        <p:nvSpPr>
          <p:cNvPr id="36" name="TextBox 35"/>
          <p:cNvSpPr txBox="1"/>
          <p:nvPr/>
        </p:nvSpPr>
        <p:spPr>
          <a:xfrm>
            <a:off x="6311900" y="2699385"/>
            <a:ext cx="4370705" cy="1198880"/>
          </a:xfrm>
          <a:prstGeom prst="rect">
            <a:avLst/>
          </a:prstGeom>
          <a:noFill/>
        </p:spPr>
        <p:txBody>
          <a:bodyPr wrap="square" rtlCol="0">
            <a:spAutoFit/>
          </a:bodyPr>
          <a:lstStyle/>
          <a:p>
            <a:pPr algn="ctr"/>
            <a:r>
              <a:rPr sz="3600">
                <a:sym typeface="+mn-ea"/>
              </a:rPr>
              <a:t>课题研究背景</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7" name="TextBox 36"/>
          <p:cNvSpPr txBox="1"/>
          <p:nvPr/>
        </p:nvSpPr>
        <p:spPr>
          <a:xfrm>
            <a:off x="6311900" y="3536950"/>
            <a:ext cx="5678805" cy="1198880"/>
          </a:xfrm>
          <a:prstGeom prst="rect">
            <a:avLst/>
          </a:prstGeom>
          <a:noFill/>
        </p:spPr>
        <p:txBody>
          <a:bodyPr wrap="square" rtlCol="0">
            <a:spAutoFit/>
          </a:bodyPr>
          <a:lstStyle/>
          <a:p>
            <a:pPr algn="ctr"/>
            <a:r>
              <a:rPr lang="en-US" altLang="zh-CN" sz="3600">
                <a:sym typeface="+mn-ea"/>
              </a:rPr>
              <a:t> </a:t>
            </a:r>
            <a:r>
              <a:rPr sz="3600">
                <a:sym typeface="+mn-ea"/>
              </a:rPr>
              <a:t>国内</a:t>
            </a:r>
            <a:r>
              <a:rPr lang="zh-CN" sz="3600">
                <a:ea typeface="宋体" panose="02010600030101010101" pitchFamily="2" charset="-122"/>
                <a:sym typeface="+mn-ea"/>
              </a:rPr>
              <a:t>外</a:t>
            </a:r>
            <a:r>
              <a:rPr sz="3600">
                <a:sym typeface="+mn-ea"/>
              </a:rPr>
              <a:t>同一研究领域现状</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8" name="TextBox 37"/>
          <p:cNvSpPr txBox="1"/>
          <p:nvPr/>
        </p:nvSpPr>
        <p:spPr>
          <a:xfrm>
            <a:off x="6887845" y="4374515"/>
            <a:ext cx="3661410" cy="1198880"/>
          </a:xfrm>
          <a:prstGeom prst="rect">
            <a:avLst/>
          </a:prstGeom>
          <a:noFill/>
        </p:spPr>
        <p:txBody>
          <a:bodyPr wrap="square" rtlCol="0">
            <a:spAutoFit/>
          </a:bodyPr>
          <a:lstStyle/>
          <a:p>
            <a:pPr algn="ctr"/>
            <a:r>
              <a:rPr sz="3600">
                <a:sym typeface="+mn-ea"/>
              </a:rPr>
              <a:t>课题研究价值</a:t>
            </a:r>
            <a:endParaRPr sz="3600">
              <a:sym typeface="+mn-ea"/>
            </a:endParaRPr>
          </a:p>
          <a:p>
            <a:pPr algn="ctr"/>
            <a:endParaRPr lang="zh-CN" altLang="en-US" sz="3600" dirty="0">
              <a:solidFill>
                <a:schemeClr val="tx1"/>
              </a:solidFill>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512445" y="225425"/>
            <a:ext cx="8590915" cy="1198880"/>
          </a:xfrm>
          <a:prstGeom prst="rect">
            <a:avLst/>
          </a:prstGeom>
          <a:noFill/>
        </p:spPr>
        <p:txBody>
          <a:bodyPr wrap="square" rtlCol="0">
            <a:spAutoFit/>
          </a:bodyPr>
          <a:p>
            <a:pPr algn="ctr"/>
            <a:r>
              <a:rPr lang="zh-CN" altLang="en-US" sz="3600" b="1">
                <a:sym typeface="+mn-ea"/>
              </a:rPr>
              <a:t>七、课题研究的</a:t>
            </a:r>
            <a:r>
              <a:rPr lang="zh-CN" altLang="en-US" sz="3600" b="1">
                <a:solidFill>
                  <a:srgbClr val="C00000"/>
                </a:solidFill>
                <a:sym typeface="+mn-ea"/>
              </a:rPr>
              <a:t>思路</a:t>
            </a:r>
            <a:r>
              <a:rPr lang="zh-CN" altLang="en-US" sz="3600" b="1">
                <a:sym typeface="+mn-ea"/>
              </a:rPr>
              <a:t>、</a:t>
            </a:r>
            <a:r>
              <a:rPr lang="zh-CN" altLang="en-US" sz="3600" b="1">
                <a:solidFill>
                  <a:srgbClr val="C00000"/>
                </a:solidFill>
                <a:sym typeface="+mn-ea"/>
              </a:rPr>
              <a:t>过程</a:t>
            </a:r>
            <a:r>
              <a:rPr lang="zh-CN" altLang="en-US" sz="3600" b="1">
                <a:sym typeface="+mn-ea"/>
              </a:rPr>
              <a:t>与</a:t>
            </a:r>
            <a:r>
              <a:rPr lang="zh-CN" altLang="en-US" sz="3600" b="1">
                <a:solidFill>
                  <a:srgbClr val="C00000"/>
                </a:solidFill>
                <a:sym typeface="+mn-ea"/>
              </a:rPr>
              <a:t>方法</a:t>
            </a:r>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
        <p:nvSpPr>
          <p:cNvPr id="11" name="TextBox 8"/>
          <p:cNvSpPr txBox="1"/>
          <p:nvPr/>
        </p:nvSpPr>
        <p:spPr>
          <a:xfrm>
            <a:off x="988060" y="1276350"/>
            <a:ext cx="10833735" cy="5384800"/>
          </a:xfrm>
          <a:prstGeom prst="rect">
            <a:avLst/>
          </a:prstGeom>
          <a:noFill/>
        </p:spPr>
        <p:txBody>
          <a:bodyPr wrap="square" rtlCol="0">
            <a:spAutoFit/>
          </a:bodyPr>
          <a:p>
            <a:pPr algn="l"/>
            <a:r>
              <a:rPr lang="en-US" altLang="zh-CN" sz="3200">
                <a:ln w="12700">
                  <a:solidFill>
                    <a:schemeClr val="accent5"/>
                  </a:solidFill>
                  <a:prstDash val="solid"/>
                </a:ln>
                <a:pattFill prst="ltDnDiag">
                  <a:fgClr>
                    <a:schemeClr val="accent5">
                      <a:lumMod val="60000"/>
                      <a:lumOff val="40000"/>
                    </a:schemeClr>
                  </a:fgClr>
                  <a:bgClr>
                    <a:schemeClr val="bg1"/>
                  </a:bgClr>
                </a:pattFill>
                <a:effectLst/>
              </a:rPr>
              <a:t>（二）研究过程</a:t>
            </a:r>
            <a:endParaRPr lang="en-US" altLang="zh-CN" sz="3200" b="1">
              <a:solidFill>
                <a:schemeClr val="tx1"/>
              </a:solidFill>
              <a:effectLst>
                <a:outerShdw blurRad="38100" dist="19050" dir="2700000" algn="tl" rotWithShape="0">
                  <a:schemeClr val="dk1">
                    <a:alpha val="40000"/>
                  </a:schemeClr>
                </a:outerShdw>
              </a:effectLst>
            </a:endParaRPr>
          </a:p>
          <a:p>
            <a:pPr algn="l" fontAlgn="auto">
              <a:lnSpc>
                <a:spcPct val="100000"/>
              </a:lnSpc>
            </a:pPr>
            <a:r>
              <a:rPr lang="en-US" altLang="zh-CN" sz="2400" i="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第一阶段：前期准备阶段（2019.09—2019.10）</a:t>
            </a:r>
            <a:endPar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pPr>
            <a:r>
              <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查阅有关英语阅读课堂自主探究学习的相关文献，确定课题研究方向。</a:t>
            </a:r>
            <a:endPar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pPr>
            <a:r>
              <a:rPr lang="en-US" altLang="zh-CN" sz="2400" i="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第二阶段：准备阶段（2019.10—2019.12）</a:t>
            </a:r>
            <a:endPar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pPr>
            <a:r>
              <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在参阅相关文献以及对花桥商务城中等专业学校财经商贸系学生在英语阅读课堂上现有自主探究水平针对性进行调查问卷的基础上，明确课题研究方向，制定课题研究计划。</a:t>
            </a:r>
            <a:endPar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pPr>
            <a:r>
              <a:rPr lang="en-US" altLang="zh-CN" sz="2400" i="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第三阶段：中期实施阶段（2020.01—2020.03）</a:t>
            </a:r>
            <a:endPar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pPr>
            <a:r>
              <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分析在花桥商务城中等专业学校财经商贸系英语阅读课堂上引入学生自主探究学习理念后学生在课堂上发生的变化，研究切实有效的中职英语阅读课堂自主探究学习的教学方法，并定期进行阶段性总结，撰写相关论文。</a:t>
            </a:r>
            <a:endPar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pPr>
            <a:r>
              <a:rPr lang="en-US" altLang="zh-CN" sz="2400" i="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第四阶段：课题研究总结阶段（2020.03—2020.06）</a:t>
            </a:r>
            <a:endParaRPr lang="en-US" altLang="zh-CN" sz="2400" i="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pPr>
            <a:r>
              <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整理研究资料，汇总研究成果，撰写研究报告。</a:t>
            </a:r>
            <a:endParaRPr lang="en-US" altLang="zh-CN"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ct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3" name="TextBox 8"/>
          <p:cNvSpPr txBox="1"/>
          <p:nvPr/>
        </p:nvSpPr>
        <p:spPr>
          <a:xfrm>
            <a:off x="2446020" y="4132580"/>
            <a:ext cx="9720580" cy="1753235"/>
          </a:xfrm>
          <a:prstGeom prst="rect">
            <a:avLst/>
          </a:prstGeom>
          <a:noFill/>
        </p:spPr>
        <p:txBody>
          <a:bodyPr wrap="square" rtlCol="0">
            <a:spAutoFit/>
          </a:bodyPr>
          <a:p>
            <a:pPr algn="l"/>
            <a:endParaRPr lang="en-US" altLang="zh-CN" sz="3600" b="1">
              <a:solidFill>
                <a:schemeClr val="tx1"/>
              </a:solidFill>
              <a:effectLst>
                <a:outerShdw blurRad="38100" dist="19050" dir="2700000" algn="tl" rotWithShape="0">
                  <a:schemeClr val="dk1">
                    <a:alpha val="40000"/>
                  </a:schemeClr>
                </a:outerShdw>
              </a:effectLst>
            </a:endParaRPr>
          </a:p>
          <a:p>
            <a:pPr algn="l"/>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1102360" y="220980"/>
            <a:ext cx="9608185" cy="645160"/>
          </a:xfrm>
          <a:prstGeom prst="rect">
            <a:avLst/>
          </a:prstGeom>
          <a:noFill/>
        </p:spPr>
        <p:txBody>
          <a:bodyPr wrap="square" rtlCol="0">
            <a:spAutoFit/>
          </a:bodyPr>
          <a:p>
            <a:pPr algn="ctr"/>
            <a:r>
              <a:rPr lang="zh-CN" altLang="en-US" sz="3600" b="1">
                <a:sym typeface="+mn-ea"/>
              </a:rPr>
              <a:t>七、课题研究的</a:t>
            </a:r>
            <a:r>
              <a:rPr lang="zh-CN" altLang="en-US" sz="3600" b="1">
                <a:solidFill>
                  <a:srgbClr val="C00000"/>
                </a:solidFill>
                <a:sym typeface="+mn-ea"/>
              </a:rPr>
              <a:t>思路</a:t>
            </a:r>
            <a:r>
              <a:rPr lang="zh-CN" altLang="en-US" sz="3600" b="1">
                <a:sym typeface="+mn-ea"/>
              </a:rPr>
              <a:t>、</a:t>
            </a:r>
            <a:r>
              <a:rPr lang="zh-CN" altLang="en-US" sz="3600" b="1">
                <a:solidFill>
                  <a:srgbClr val="C00000"/>
                </a:solidFill>
                <a:sym typeface="+mn-ea"/>
              </a:rPr>
              <a:t>过程</a:t>
            </a:r>
            <a:r>
              <a:rPr lang="zh-CN" altLang="en-US" sz="3600" b="1">
                <a:sym typeface="+mn-ea"/>
              </a:rPr>
              <a:t>与</a:t>
            </a:r>
            <a:r>
              <a:rPr lang="zh-CN" altLang="en-US" sz="3600" b="1">
                <a:solidFill>
                  <a:srgbClr val="C00000"/>
                </a:solidFill>
                <a:sym typeface="+mn-ea"/>
              </a:rPr>
              <a:t>方法</a:t>
            </a:r>
            <a:endParaRPr lang="zh-CN" altLang="en-US" sz="3600" b="1" dirty="0">
              <a:solidFill>
                <a:srgbClr val="C00000"/>
              </a:solidFill>
              <a:latin typeface="微软雅黑" panose="020B0503020204020204" charset="-122"/>
              <a:ea typeface="宋体" panose="02010600030101010101" pitchFamily="2" charset="-122"/>
              <a:sym typeface="+mn-ea"/>
            </a:endParaRPr>
          </a:p>
        </p:txBody>
      </p:sp>
      <p:sp>
        <p:nvSpPr>
          <p:cNvPr id="11" name="TextBox 8"/>
          <p:cNvSpPr txBox="1"/>
          <p:nvPr/>
        </p:nvSpPr>
        <p:spPr>
          <a:xfrm>
            <a:off x="1127760" y="1991995"/>
            <a:ext cx="7106920" cy="3538220"/>
          </a:xfrm>
          <a:prstGeom prst="rect">
            <a:avLst/>
          </a:prstGeom>
          <a:noFill/>
        </p:spPr>
        <p:txBody>
          <a:bodyPr wrap="square" rtlCol="0">
            <a:spAutoFit/>
          </a:bodyPr>
          <a:p>
            <a:pPr algn="l"/>
            <a:r>
              <a:rPr lang="zh-CN" altLang="en-US" sz="3200" b="1">
                <a:ln/>
                <a:solidFill>
                  <a:schemeClr val="accent1"/>
                </a:solidFill>
                <a:effectLst>
                  <a:outerShdw blurRad="38100" dist="25400" dir="5400000" algn="ctr" rotWithShape="0">
                    <a:srgbClr val="6E747A">
                      <a:alpha val="43000"/>
                    </a:srgbClr>
                  </a:outerShdw>
                </a:effectLst>
              </a:rPr>
              <a:t>研究方法：</a:t>
            </a:r>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1.文献研究法</a:t>
            </a:r>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2.调查研究法</a:t>
            </a:r>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l"/>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3.案例研究法</a:t>
            </a:r>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54115" y="1790065"/>
            <a:ext cx="4732020" cy="293179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9446"/>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charset="-122"/>
                <a:ea typeface="微软雅黑" panose="020B0503020204020204" charset="-122"/>
              </a:rPr>
              <a:t>目 录</a:t>
            </a:r>
            <a:endParaRPr lang="zh-CN" altLang="en-US" sz="4400" dirty="0">
              <a:latin typeface="微软雅黑" panose="020B0503020204020204" charset="-122"/>
              <a:ea typeface="微软雅黑" panose="020B050302020402020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63517" y="1123293"/>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560532" y="1520956"/>
              <a:ext cx="408623" cy="829945"/>
            </a:xfrm>
            <a:prstGeom prst="rect">
              <a:avLst/>
            </a:prstGeom>
            <a:noFill/>
          </p:spPr>
          <p:txBody>
            <a:bodyPr wrap="square" rtlCol="0">
              <a:spAutoFit/>
            </a:bodyPr>
            <a:lstStyle/>
            <a:p>
              <a:r>
                <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rPr>
                <a:t>五</a:t>
              </a:r>
              <a:endPar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992330" y="2185891"/>
              <a:ext cx="409575"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六</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4992850" y="3770220"/>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七</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6022550" y="4961613"/>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652865" y="4415031"/>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八</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964045" y="1151890"/>
            <a:ext cx="4887595" cy="1198880"/>
          </a:xfrm>
          <a:prstGeom prst="rect">
            <a:avLst/>
          </a:prstGeom>
          <a:noFill/>
        </p:spPr>
        <p:txBody>
          <a:bodyPr wrap="square" rtlCol="0">
            <a:spAutoFit/>
          </a:bodyPr>
          <a:lstStyle/>
          <a:p>
            <a:pPr algn="ctr"/>
            <a:r>
              <a:rPr sz="3600">
                <a:solidFill>
                  <a:schemeClr val="tx1"/>
                </a:solidFill>
                <a:sym typeface="+mn-ea"/>
              </a:rPr>
              <a:t>理论依据</a:t>
            </a:r>
            <a:endParaRPr sz="3600">
              <a:solidFill>
                <a:srgbClr val="C00000"/>
              </a:solidFill>
              <a:sym typeface="+mn-ea"/>
            </a:endParaRPr>
          </a:p>
          <a:p>
            <a:pPr algn="ctr"/>
            <a:endParaRPr lang="zh-CN" altLang="en-US" sz="3600" dirty="0">
              <a:latin typeface="微软雅黑" panose="020B0503020204020204" charset="-122"/>
              <a:ea typeface="微软雅黑" panose="020B0503020204020204" charset="-122"/>
            </a:endParaRPr>
          </a:p>
        </p:txBody>
      </p:sp>
      <p:sp>
        <p:nvSpPr>
          <p:cNvPr id="36" name="TextBox 35"/>
          <p:cNvSpPr txBox="1"/>
          <p:nvPr/>
        </p:nvSpPr>
        <p:spPr>
          <a:xfrm>
            <a:off x="5969635" y="2350770"/>
            <a:ext cx="6051550" cy="1753235"/>
          </a:xfrm>
          <a:prstGeom prst="rect">
            <a:avLst/>
          </a:prstGeom>
          <a:noFill/>
        </p:spPr>
        <p:txBody>
          <a:bodyPr wrap="square" rtlCol="0">
            <a:spAutoFit/>
          </a:bodyPr>
          <a:lstStyle/>
          <a:p>
            <a:pPr algn="ctr"/>
            <a:r>
              <a:rPr sz="3600">
                <a:solidFill>
                  <a:schemeClr val="tx1"/>
                </a:solidFill>
                <a:sym typeface="+mn-ea"/>
              </a:rPr>
              <a:t>课题研究的目标、</a:t>
            </a:r>
            <a:endParaRPr sz="3600">
              <a:solidFill>
                <a:schemeClr val="tx1"/>
              </a:solidFill>
              <a:sym typeface="+mn-ea"/>
            </a:endParaRPr>
          </a:p>
          <a:p>
            <a:pPr algn="ctr"/>
            <a:r>
              <a:rPr sz="3600">
                <a:solidFill>
                  <a:schemeClr val="tx1"/>
                </a:solidFill>
                <a:sym typeface="+mn-ea"/>
              </a:rPr>
              <a:t>内容与重点</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7" name="TextBox 36"/>
          <p:cNvSpPr txBox="1"/>
          <p:nvPr/>
        </p:nvSpPr>
        <p:spPr>
          <a:xfrm>
            <a:off x="6342380" y="3769995"/>
            <a:ext cx="5678805" cy="1753235"/>
          </a:xfrm>
          <a:prstGeom prst="rect">
            <a:avLst/>
          </a:prstGeom>
          <a:noFill/>
        </p:spPr>
        <p:txBody>
          <a:bodyPr wrap="square" rtlCol="0">
            <a:spAutoFit/>
          </a:bodyPr>
          <a:lstStyle/>
          <a:p>
            <a:pPr algn="ctr"/>
            <a:r>
              <a:rPr lang="en-US" altLang="zh-CN" sz="3600">
                <a:sym typeface="+mn-ea"/>
              </a:rPr>
              <a:t> </a:t>
            </a:r>
            <a:r>
              <a:rPr sz="3600">
                <a:solidFill>
                  <a:schemeClr val="tx1"/>
                </a:solidFill>
                <a:sym typeface="+mn-ea"/>
              </a:rPr>
              <a:t>课题研究的思路、</a:t>
            </a:r>
            <a:endParaRPr sz="3600">
              <a:solidFill>
                <a:schemeClr val="tx1"/>
              </a:solidFill>
              <a:sym typeface="+mn-ea"/>
            </a:endParaRPr>
          </a:p>
          <a:p>
            <a:pPr algn="ctr"/>
            <a:r>
              <a:rPr sz="3600">
                <a:solidFill>
                  <a:schemeClr val="tx1"/>
                </a:solidFill>
                <a:sym typeface="+mn-ea"/>
              </a:rPr>
              <a:t>过程与方法</a:t>
            </a:r>
            <a:endParaRPr sz="3600">
              <a:solidFill>
                <a:schemeClr val="tx1"/>
              </a:solidFill>
              <a:sym typeface="+mn-ea"/>
            </a:endParaRPr>
          </a:p>
          <a:p>
            <a:pPr algn="ctr"/>
            <a:endParaRPr lang="zh-CN" altLang="en-US" sz="3600" dirty="0">
              <a:solidFill>
                <a:schemeClr val="tx1"/>
              </a:solidFill>
              <a:latin typeface="微软雅黑" panose="020B0503020204020204" charset="-122"/>
              <a:ea typeface="微软雅黑" panose="020B0503020204020204" charset="-122"/>
              <a:sym typeface="+mn-ea"/>
            </a:endParaRPr>
          </a:p>
        </p:txBody>
      </p:sp>
      <p:sp>
        <p:nvSpPr>
          <p:cNvPr id="38" name="TextBox 37"/>
          <p:cNvSpPr txBox="1"/>
          <p:nvPr/>
        </p:nvSpPr>
        <p:spPr>
          <a:xfrm>
            <a:off x="7308215" y="5135245"/>
            <a:ext cx="4712970" cy="1198880"/>
          </a:xfrm>
          <a:prstGeom prst="rect">
            <a:avLst/>
          </a:prstGeom>
          <a:noFill/>
        </p:spPr>
        <p:txBody>
          <a:bodyPr wrap="square" rtlCol="0">
            <a:spAutoFit/>
          </a:bodyPr>
          <a:lstStyle/>
          <a:p>
            <a:pPr algn="ctr"/>
            <a:r>
              <a:rPr sz="3600">
                <a:solidFill>
                  <a:srgbClr val="C00000"/>
                </a:solidFill>
                <a:sym typeface="+mn-ea"/>
              </a:rPr>
              <a:t>课题的预期研究成果</a:t>
            </a:r>
            <a:endParaRPr sz="3600">
              <a:sym typeface="+mn-ea"/>
            </a:endParaRPr>
          </a:p>
          <a:p>
            <a:pPr algn="ctr"/>
            <a:endParaRPr lang="zh-CN" altLang="en-US" sz="3600" dirty="0">
              <a:solidFill>
                <a:schemeClr val="tx1"/>
              </a:solidFill>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1322705" y="225425"/>
            <a:ext cx="8590915" cy="1198880"/>
          </a:xfrm>
          <a:prstGeom prst="rect">
            <a:avLst/>
          </a:prstGeom>
          <a:noFill/>
        </p:spPr>
        <p:txBody>
          <a:bodyPr wrap="square" rtlCol="0">
            <a:spAutoFit/>
          </a:bodyPr>
          <a:p>
            <a:pPr algn="ctr"/>
            <a:r>
              <a:rPr lang="zh-CN" altLang="en-US" sz="3600" b="1">
                <a:sym typeface="+mn-ea"/>
              </a:rPr>
              <a:t>八、课题的预期研究成果</a:t>
            </a:r>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sp>
        <p:nvSpPr>
          <p:cNvPr id="3" name="TextBox 8"/>
          <p:cNvSpPr txBox="1"/>
          <p:nvPr/>
        </p:nvSpPr>
        <p:spPr>
          <a:xfrm>
            <a:off x="2446020" y="4132580"/>
            <a:ext cx="9720580" cy="1753235"/>
          </a:xfrm>
          <a:prstGeom prst="rect">
            <a:avLst/>
          </a:prstGeom>
          <a:noFill/>
        </p:spPr>
        <p:txBody>
          <a:bodyPr wrap="square" rtlCol="0">
            <a:spAutoFit/>
          </a:bodyPr>
          <a:p>
            <a:endParaRPr lang="en-US" altLang="zh-CN" sz="3600" b="1">
              <a:effectLst>
                <a:outerShdw blurRad="38100" dist="19050" dir="2700000" algn="tl" rotWithShape="0">
                  <a:schemeClr val="dk1">
                    <a:alpha val="40000"/>
                  </a:schemeClr>
                </a:outerShdw>
              </a:effectLst>
            </a:endParaRPr>
          </a:p>
          <a:p>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graphicFrame>
        <p:nvGraphicFramePr>
          <p:cNvPr id="4" name="表格 3"/>
          <p:cNvGraphicFramePr/>
          <p:nvPr>
            <p:custDataLst>
              <p:tags r:id="rId1"/>
            </p:custDataLst>
          </p:nvPr>
        </p:nvGraphicFramePr>
        <p:xfrm>
          <a:off x="1138555" y="1522095"/>
          <a:ext cx="9971405" cy="4066540"/>
        </p:xfrm>
        <a:graphic>
          <a:graphicData uri="http://schemas.openxmlformats.org/drawingml/2006/table">
            <a:tbl>
              <a:tblPr firstRow="1" bandRow="1">
                <a:tableStyleId>{5940675A-B579-460E-94D1-54222C63F5DA}</a:tableStyleId>
              </a:tblPr>
              <a:tblGrid>
                <a:gridCol w="796290"/>
                <a:gridCol w="3571875"/>
                <a:gridCol w="1252220"/>
                <a:gridCol w="1510665"/>
                <a:gridCol w="2840355"/>
              </a:tblGrid>
              <a:tr h="539115">
                <a:tc>
                  <a:txBody>
                    <a:bodyPr/>
                    <a:p>
                      <a:pPr indent="0">
                        <a:buNone/>
                      </a:pP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成 果 名 称</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成果形式</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完成时间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负责人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阶段成果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dot"/>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英语阅读教学课堂现有自主化程度调查报告</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调查报告</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2019.10</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孟  彦</a:t>
                      </a:r>
                      <a:r>
                        <a:rPr lang="en-US" sz="2000">
                          <a:latin typeface="宋体" panose="02010600030101010101" pitchFamily="2" charset="-122"/>
                          <a:ea typeface="宋体" panose="02010600030101010101" pitchFamily="2" charset="-122"/>
                          <a:cs typeface="宋体" panose="02010600030101010101" pitchFamily="2" charset="-122"/>
                          <a:sym typeface="+mn-ea"/>
                        </a:rPr>
                        <a:t>、</a:t>
                      </a:r>
                      <a:r>
                        <a:rPr lang="en-US" sz="2000" b="0">
                          <a:latin typeface="宋体" panose="02010600030101010101" pitchFamily="2" charset="-122"/>
                          <a:ea typeface="宋体" panose="02010600030101010101" pitchFamily="2" charset="-122"/>
                          <a:cs typeface="宋体" panose="02010600030101010101" pitchFamily="2" charset="-122"/>
                        </a:rPr>
                        <a:t>杨广晔</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96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dot"/>
                      <a:headEnd type="none" w="med" len="med"/>
                      <a:tailEnd type="none" w="med" len="med"/>
                    </a:lnT>
                    <a:lnB w="12700" cap="flat" cmpd="sng">
                      <a:solidFill>
                        <a:srgbClr val="080000"/>
                      </a:solidFill>
                      <a:prstDash val="dot"/>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课题论文撰写</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论    文</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2019.11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孟  彦、杨广晔</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469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dot"/>
                      <a:headEnd type="none" w="med" len="med"/>
                      <a:tailEnd type="none" w="med" len="med"/>
                    </a:lnT>
                    <a:lnB w="12700" cap="flat" cmpd="sng">
                      <a:solidFill>
                        <a:srgbClr val="080000"/>
                      </a:solidFill>
                      <a:prstDash val="dot"/>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教学案例</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教    案</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2019.12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孟彦、陆敏琴</a:t>
                      </a:r>
                      <a:r>
                        <a:rPr lang="en-US" sz="2000">
                          <a:latin typeface="宋体" panose="02010600030101010101" pitchFamily="2" charset="-122"/>
                          <a:ea typeface="宋体" panose="02010600030101010101" pitchFamily="2" charset="-122"/>
                          <a:cs typeface="宋体" panose="02010600030101010101" pitchFamily="2" charset="-122"/>
                          <a:sym typeface="+mn-ea"/>
                        </a:rPr>
                        <a:t>、</a:t>
                      </a:r>
                      <a:r>
                        <a:rPr lang="en-US" sz="2000" b="0">
                          <a:latin typeface="宋体" panose="02010600030101010101" pitchFamily="2" charset="-122"/>
                          <a:ea typeface="宋体" panose="02010600030101010101" pitchFamily="2" charset="-122"/>
                          <a:cs typeface="宋体" panose="02010600030101010101" pitchFamily="2" charset="-122"/>
                        </a:rPr>
                        <a:t>马苑苑</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140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最 终 成 果</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dot"/>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英语阅读教学课堂上引入学生自主探究学习理念后学生变化的研究</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研究报告</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2020.02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孟  彦</a:t>
                      </a:r>
                      <a:r>
                        <a:rPr lang="en-US" sz="2000">
                          <a:latin typeface="宋体" panose="02010600030101010101" pitchFamily="2" charset="-122"/>
                          <a:ea typeface="宋体" panose="02010600030101010101" pitchFamily="2" charset="-122"/>
                          <a:cs typeface="宋体" panose="02010600030101010101" pitchFamily="2" charset="-122"/>
                          <a:sym typeface="+mn-ea"/>
                        </a:rPr>
                        <a:t>、</a:t>
                      </a:r>
                      <a:r>
                        <a:rPr lang="en-US" sz="2000" b="0">
                          <a:latin typeface="宋体" panose="02010600030101010101" pitchFamily="2" charset="-122"/>
                          <a:ea typeface="宋体" panose="02010600030101010101" pitchFamily="2" charset="-122"/>
                          <a:cs typeface="宋体" panose="02010600030101010101" pitchFamily="2" charset="-122"/>
                        </a:rPr>
                        <a:t>杨广晔</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785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课题结题报告</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报    告</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2020.05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孟  彦、杨广晔</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advClick="0" advTm="0">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253589" y="4548431"/>
            <a:ext cx="4216667" cy="1817229"/>
          </a:xfrm>
          <a:prstGeom prst="rect">
            <a:avLst/>
          </a:prstGeom>
          <a:noFill/>
        </p:spPr>
        <p:txBody>
          <a:bodyPr wrap="none" rtlCol="0">
            <a:spAutoFit/>
          </a:bodyPr>
          <a:lstStyle/>
          <a:p>
            <a:pPr>
              <a:lnSpc>
                <a:spcPts val="6600"/>
              </a:lnSpc>
            </a:pPr>
            <a:r>
              <a:rPr lang="en-US" altLang="zh-CN" sz="7200" dirty="0" smtClean="0">
                <a:solidFill>
                  <a:prstClr val="white">
                    <a:lumMod val="95000"/>
                  </a:prstClr>
                </a:solidFill>
              </a:rPr>
              <a:t>Travelingin</a:t>
            </a:r>
            <a:endParaRPr lang="en-US" altLang="zh-CN" sz="7200" dirty="0" smtClean="0">
              <a:solidFill>
                <a:prstClr val="white">
                  <a:lumMod val="95000"/>
                </a:prstClr>
              </a:solidFill>
            </a:endParaRPr>
          </a:p>
          <a:p>
            <a:pPr>
              <a:lnSpc>
                <a:spcPts val="6600"/>
              </a:lnSpc>
            </a:pPr>
            <a:r>
              <a:rPr lang="en-US" altLang="zh-CN" sz="7200" dirty="0" smtClean="0">
                <a:solidFill>
                  <a:prstClr val="white">
                    <a:lumMod val="95000"/>
                  </a:prstClr>
                </a:solidFill>
              </a:rPr>
              <a:t>   unsplash</a:t>
            </a:r>
            <a:endParaRPr lang="zh-CN" altLang="en-US" sz="7200" dirty="0">
              <a:solidFill>
                <a:prstClr val="white">
                  <a:lumMod val="95000"/>
                </a:prstClr>
              </a:solidFill>
            </a:endParaRPr>
          </a:p>
        </p:txBody>
      </p:sp>
      <p:sp>
        <p:nvSpPr>
          <p:cNvPr id="3" name="矩形 2"/>
          <p:cNvSpPr/>
          <p:nvPr/>
        </p:nvSpPr>
        <p:spPr>
          <a:xfrm rot="2700000">
            <a:off x="-1104800" y="1838422"/>
            <a:ext cx="2886115" cy="288611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rot="18900000">
            <a:off x="1612147" y="1354547"/>
            <a:ext cx="1533803" cy="153380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rot="2700000">
            <a:off x="2234259" y="2906152"/>
            <a:ext cx="1939366" cy="193936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rot="18900000">
            <a:off x="1065700" y="4260885"/>
            <a:ext cx="1533803" cy="15338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rot="18900000">
            <a:off x="4399029" y="2593053"/>
            <a:ext cx="1533803" cy="15338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rot="2700000">
            <a:off x="5712637" y="3318516"/>
            <a:ext cx="2321182" cy="232118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18900000">
            <a:off x="4219046" y="4085953"/>
            <a:ext cx="752900" cy="7528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rot="18900000">
            <a:off x="5891186" y="2397577"/>
            <a:ext cx="752900" cy="75289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prstClr val="white"/>
              </a:solidFill>
            </a:endParaRPr>
          </a:p>
        </p:txBody>
      </p:sp>
      <p:sp>
        <p:nvSpPr>
          <p:cNvPr id="14" name="TextBox 13"/>
          <p:cNvSpPr txBox="1"/>
          <p:nvPr/>
        </p:nvSpPr>
        <p:spPr>
          <a:xfrm>
            <a:off x="5318983" y="1240790"/>
            <a:ext cx="6151245" cy="645160"/>
          </a:xfrm>
          <a:prstGeom prst="rect">
            <a:avLst/>
          </a:prstGeom>
          <a:noFill/>
        </p:spPr>
        <p:txBody>
          <a:bodyPr wrap="none" rtlCol="0">
            <a:spAutoFit/>
          </a:bodyPr>
          <a:lstStyle/>
          <a:p>
            <a:pPr lvl="0"/>
            <a:r>
              <a:rPr lang="zh-CN" alt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rPr>
              <a:t>不足之处请专家给予批评指正</a:t>
            </a:r>
            <a:endParaRPr lang="zh-CN" alt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endParaRPr>
          </a:p>
        </p:txBody>
      </p:sp>
      <p:sp>
        <p:nvSpPr>
          <p:cNvPr id="15" name="TextBox 14"/>
          <p:cNvSpPr txBox="1"/>
          <p:nvPr/>
        </p:nvSpPr>
        <p:spPr>
          <a:xfrm>
            <a:off x="9377045" y="3943350"/>
            <a:ext cx="2092960" cy="521970"/>
          </a:xfrm>
          <a:prstGeom prst="rect">
            <a:avLst/>
          </a:prstGeom>
          <a:noFill/>
        </p:spPr>
        <p:txBody>
          <a:bodyPr wrap="square" rtlCol="0">
            <a:spAutoFit/>
          </a:bodyPr>
          <a:lstStyle/>
          <a:p>
            <a:r>
              <a:rPr lang="en-US" altLang="zh-CN" sz="2800" dirty="0" smtClean="0">
                <a:solidFill>
                  <a:prstClr val="black"/>
                </a:solidFill>
              </a:rPr>
              <a:t>Thank you!</a:t>
            </a:r>
            <a:endParaRPr lang="zh-CN" altLang="en-US" sz="2800" dirty="0">
              <a:solidFill>
                <a:prstClr val="black"/>
              </a:solidFill>
            </a:endParaRPr>
          </a:p>
        </p:txBody>
      </p:sp>
      <p:sp>
        <p:nvSpPr>
          <p:cNvPr id="2" name="TextBox 13"/>
          <p:cNvSpPr txBox="1"/>
          <p:nvPr/>
        </p:nvSpPr>
        <p:spPr>
          <a:xfrm>
            <a:off x="8125683" y="2661285"/>
            <a:ext cx="2937510" cy="645160"/>
          </a:xfrm>
          <a:prstGeom prst="rect">
            <a:avLst/>
          </a:prstGeom>
          <a:noFill/>
        </p:spPr>
        <p:txBody>
          <a:bodyPr wrap="none" rtlCol="0">
            <a:spAutoFit/>
          </a:bodyPr>
          <a:p>
            <a:pPr lvl="0"/>
            <a:r>
              <a:rPr lang="zh-CN" alt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rPr>
              <a:t>感谢您的聆听</a:t>
            </a:r>
            <a:endParaRPr lang="zh-CN" alt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000"/>
                            </p:stCondLst>
                            <p:childTnLst>
                              <p:par>
                                <p:cTn id="29" presetID="21" presetClass="entr" presetSubtype="3"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3)">
                                      <p:cBhvr>
                                        <p:cTn id="31" dur="500"/>
                                        <p:tgtEl>
                                          <p:spTgt spid="7"/>
                                        </p:tgtEl>
                                      </p:cBhvr>
                                    </p:animEffect>
                                  </p:childTnLst>
                                </p:cTn>
                              </p:par>
                              <p:par>
                                <p:cTn id="32" presetID="21" presetClass="entr" presetSubtype="3"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3)">
                                      <p:cBhvr>
                                        <p:cTn id="34" dur="500"/>
                                        <p:tgtEl>
                                          <p:spTgt spid="13"/>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2000"/>
                            </p:stCondLst>
                            <p:childTnLst>
                              <p:par>
                                <p:cTn id="40" presetID="12" presetClass="entr" presetSubtype="8" fill="hold" grpId="0" nodeType="after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p:tgtEl>
                                          <p:spTgt spid="14"/>
                                        </p:tgtEl>
                                        <p:attrNameLst>
                                          <p:attrName>ppt_x</p:attrName>
                                        </p:attrNameLst>
                                      </p:cBhvr>
                                      <p:tavLst>
                                        <p:tav tm="0">
                                          <p:val>
                                            <p:strVal val="#ppt_x-#ppt_w*1.125000"/>
                                          </p:val>
                                        </p:tav>
                                        <p:tav tm="100000">
                                          <p:val>
                                            <p:strVal val="#ppt_x"/>
                                          </p:val>
                                        </p:tav>
                                      </p:tavLst>
                                    </p:anim>
                                    <p:animEffect transition="in" filter="wipe(right)">
                                      <p:cBhvr>
                                        <p:cTn id="43" dur="250"/>
                                        <p:tgtEl>
                                          <p:spTgt spid="14"/>
                                        </p:tgtEl>
                                      </p:cBhvr>
                                    </p:animEffect>
                                  </p:childTnLst>
                                </p:cTn>
                              </p:par>
                            </p:childTnLst>
                          </p:cTn>
                        </p:par>
                        <p:par>
                          <p:cTn id="44" fill="hold">
                            <p:stCondLst>
                              <p:cond delay="2549"/>
                            </p:stCondLst>
                            <p:childTnLst>
                              <p:par>
                                <p:cTn id="45" presetID="2" presetClass="entr" presetSubtype="2"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049"/>
                            </p:stCondLst>
                            <p:childTnLst>
                              <p:par>
                                <p:cTn id="50" presetID="12" presetClass="entr" presetSubtype="8" fill="hold" grpId="0" nodeType="afterEffect">
                                  <p:stCondLst>
                                    <p:cond delay="0"/>
                                  </p:stCondLst>
                                  <p:iterate type="lt">
                                    <p:tmPct val="10000"/>
                                  </p:iterate>
                                  <p:childTnLst>
                                    <p:set>
                                      <p:cBhvr>
                                        <p:cTn id="51" dur="1" fill="hold">
                                          <p:stCondLst>
                                            <p:cond delay="0"/>
                                          </p:stCondLst>
                                        </p:cTn>
                                        <p:tgtEl>
                                          <p:spTgt spid="2"/>
                                        </p:tgtEl>
                                        <p:attrNameLst>
                                          <p:attrName>style.visibility</p:attrName>
                                        </p:attrNameLst>
                                      </p:cBhvr>
                                      <p:to>
                                        <p:strVal val="visible"/>
                                      </p:to>
                                    </p:set>
                                    <p:anim calcmode="lin" valueType="num">
                                      <p:cBhvr additive="base">
                                        <p:cTn id="52" dur="250"/>
                                        <p:tgtEl>
                                          <p:spTgt spid="2"/>
                                        </p:tgtEl>
                                        <p:attrNameLst>
                                          <p:attrName>ppt_x</p:attrName>
                                        </p:attrNameLst>
                                      </p:cBhvr>
                                      <p:tavLst>
                                        <p:tav tm="0">
                                          <p:val>
                                            <p:strVal val="#ppt_x-#ppt_w*1.125000"/>
                                          </p:val>
                                        </p:tav>
                                        <p:tav tm="100000">
                                          <p:val>
                                            <p:strVal val="#ppt_x"/>
                                          </p:val>
                                        </p:tav>
                                      </p:tavLst>
                                    </p:anim>
                                    <p:animEffect transition="in" filter="wipe(right)">
                                      <p:cBhvr>
                                        <p:cTn id="53"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bldLvl="0" animBg="1"/>
      <p:bldP spid="5" grpId="0" bldLvl="0" animBg="1"/>
      <p:bldP spid="6" grpId="0" bldLvl="0" animBg="1"/>
      <p:bldP spid="9" grpId="0" bldLvl="0" animBg="1"/>
      <p:bldP spid="10" grpId="0" bldLvl="0" animBg="1"/>
      <p:bldP spid="11" grpId="0" bldLvl="0" animBg="1"/>
      <p:bldP spid="7" grpId="0" bldLvl="0" animBg="1"/>
      <p:bldP spid="13" grpId="0" bldLvl="0" animBg="1"/>
      <p:bldP spid="14" grpId="0"/>
      <p:bldP spid="1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9446"/>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charset="-122"/>
                <a:ea typeface="微软雅黑" panose="020B0503020204020204" charset="-122"/>
              </a:rPr>
              <a:t>目 录</a:t>
            </a:r>
            <a:endParaRPr lang="zh-CN" altLang="en-US" sz="4400" dirty="0">
              <a:latin typeface="微软雅黑" panose="020B0503020204020204" charset="-122"/>
              <a:ea typeface="微软雅黑" panose="020B050302020402020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63517" y="1123293"/>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560532" y="1520956"/>
              <a:ext cx="408623" cy="829945"/>
            </a:xfrm>
            <a:prstGeom prst="rect">
              <a:avLst/>
            </a:prstGeom>
            <a:noFill/>
          </p:spPr>
          <p:txBody>
            <a:bodyPr wrap="square" rtlCol="0">
              <a:spAutoFit/>
            </a:bodyPr>
            <a:lstStyle/>
            <a:p>
              <a:r>
                <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rPr>
                <a:t>五</a:t>
              </a:r>
              <a:endParaRPr lang="zh-CN"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anose="02010600030101010101" pitchFamily="2" charset="-122"/>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992330" y="2185891"/>
              <a:ext cx="409575"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六</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4992850" y="3770220"/>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七</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6022550" y="4961613"/>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652865" y="4415031"/>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八</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964045" y="1151890"/>
            <a:ext cx="4887595" cy="1198880"/>
          </a:xfrm>
          <a:prstGeom prst="rect">
            <a:avLst/>
          </a:prstGeom>
          <a:noFill/>
        </p:spPr>
        <p:txBody>
          <a:bodyPr wrap="square" rtlCol="0">
            <a:spAutoFit/>
          </a:bodyPr>
          <a:lstStyle/>
          <a:p>
            <a:pPr algn="ctr"/>
            <a:r>
              <a:rPr sz="3600">
                <a:solidFill>
                  <a:schemeClr val="tx1"/>
                </a:solidFill>
                <a:sym typeface="+mn-ea"/>
              </a:rPr>
              <a:t>理论依据</a:t>
            </a:r>
            <a:endParaRPr sz="3600">
              <a:solidFill>
                <a:srgbClr val="C00000"/>
              </a:solidFill>
              <a:sym typeface="+mn-ea"/>
            </a:endParaRPr>
          </a:p>
          <a:p>
            <a:pPr algn="ctr"/>
            <a:endParaRPr lang="zh-CN" altLang="en-US" sz="3600" dirty="0">
              <a:latin typeface="微软雅黑" panose="020B0503020204020204" charset="-122"/>
              <a:ea typeface="微软雅黑" panose="020B0503020204020204" charset="-122"/>
            </a:endParaRPr>
          </a:p>
        </p:txBody>
      </p:sp>
      <p:sp>
        <p:nvSpPr>
          <p:cNvPr id="36" name="TextBox 35"/>
          <p:cNvSpPr txBox="1"/>
          <p:nvPr/>
        </p:nvSpPr>
        <p:spPr>
          <a:xfrm>
            <a:off x="5969635" y="2350770"/>
            <a:ext cx="6051550" cy="1753235"/>
          </a:xfrm>
          <a:prstGeom prst="rect">
            <a:avLst/>
          </a:prstGeom>
          <a:noFill/>
        </p:spPr>
        <p:txBody>
          <a:bodyPr wrap="square" rtlCol="0">
            <a:spAutoFit/>
          </a:bodyPr>
          <a:lstStyle/>
          <a:p>
            <a:pPr algn="ctr"/>
            <a:r>
              <a:rPr sz="3600">
                <a:sym typeface="+mn-ea"/>
              </a:rPr>
              <a:t>课题研究的目标、</a:t>
            </a:r>
            <a:endParaRPr sz="3600">
              <a:sym typeface="+mn-ea"/>
            </a:endParaRPr>
          </a:p>
          <a:p>
            <a:pPr algn="ctr"/>
            <a:r>
              <a:rPr sz="3600">
                <a:sym typeface="+mn-ea"/>
              </a:rPr>
              <a:t>内容与重点</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7" name="TextBox 36"/>
          <p:cNvSpPr txBox="1"/>
          <p:nvPr/>
        </p:nvSpPr>
        <p:spPr>
          <a:xfrm>
            <a:off x="6342380" y="3769995"/>
            <a:ext cx="5678805" cy="1753235"/>
          </a:xfrm>
          <a:prstGeom prst="rect">
            <a:avLst/>
          </a:prstGeom>
          <a:noFill/>
        </p:spPr>
        <p:txBody>
          <a:bodyPr wrap="square" rtlCol="0">
            <a:spAutoFit/>
          </a:bodyPr>
          <a:lstStyle/>
          <a:p>
            <a:pPr algn="ctr"/>
            <a:r>
              <a:rPr lang="en-US" altLang="zh-CN" sz="3600">
                <a:sym typeface="+mn-ea"/>
              </a:rPr>
              <a:t> </a:t>
            </a:r>
            <a:r>
              <a:rPr sz="3600">
                <a:sym typeface="+mn-ea"/>
              </a:rPr>
              <a:t>课题研究的思路、</a:t>
            </a:r>
            <a:endParaRPr sz="3600">
              <a:sym typeface="+mn-ea"/>
            </a:endParaRPr>
          </a:p>
          <a:p>
            <a:pPr algn="ctr"/>
            <a:r>
              <a:rPr sz="3600">
                <a:sym typeface="+mn-ea"/>
              </a:rPr>
              <a:t>过程与方法</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8" name="TextBox 37"/>
          <p:cNvSpPr txBox="1"/>
          <p:nvPr/>
        </p:nvSpPr>
        <p:spPr>
          <a:xfrm>
            <a:off x="7308215" y="5135245"/>
            <a:ext cx="4712970" cy="1198880"/>
          </a:xfrm>
          <a:prstGeom prst="rect">
            <a:avLst/>
          </a:prstGeom>
          <a:noFill/>
        </p:spPr>
        <p:txBody>
          <a:bodyPr wrap="square" rtlCol="0">
            <a:spAutoFit/>
          </a:bodyPr>
          <a:lstStyle/>
          <a:p>
            <a:pPr algn="ctr"/>
            <a:r>
              <a:rPr sz="3600">
                <a:sym typeface="+mn-ea"/>
              </a:rPr>
              <a:t>课题的预期研究成果</a:t>
            </a:r>
            <a:endParaRPr sz="3600">
              <a:sym typeface="+mn-ea"/>
            </a:endParaRPr>
          </a:p>
          <a:p>
            <a:pPr algn="ctr"/>
            <a:endParaRPr lang="zh-CN" altLang="en-US" sz="3600" dirty="0">
              <a:solidFill>
                <a:schemeClr val="tx1"/>
              </a:solidFill>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17" name="矩形 16"/>
          <p:cNvSpPr/>
          <p:nvPr/>
        </p:nvSpPr>
        <p:spPr>
          <a:xfrm rot="2700000">
            <a:off x="349126" y="3276231"/>
            <a:ext cx="1861296" cy="1861296"/>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p:nvPr/>
        </p:nvSpPr>
        <p:spPr>
          <a:xfrm>
            <a:off x="-512445" y="225425"/>
            <a:ext cx="6470015" cy="1198880"/>
          </a:xfrm>
          <a:prstGeom prst="rect">
            <a:avLst/>
          </a:prstGeom>
          <a:noFill/>
        </p:spPr>
        <p:txBody>
          <a:bodyPr wrap="square" rtlCol="0">
            <a:spAutoFit/>
          </a:bodyPr>
          <a:p>
            <a:pPr algn="ctr"/>
            <a:r>
              <a:rPr lang="zh-CN" altLang="en-US" sz="3600" b="1">
                <a:ea typeface="宋体" panose="02010600030101010101" pitchFamily="2" charset="-122"/>
                <a:sym typeface="+mn-ea"/>
              </a:rPr>
              <a:t>一</a:t>
            </a:r>
            <a:r>
              <a:rPr lang="en-US" altLang="zh-CN" sz="3600" b="1">
                <a:sym typeface="+mn-ea"/>
              </a:rPr>
              <a:t>.</a:t>
            </a:r>
            <a:r>
              <a:rPr sz="3600" b="1">
                <a:solidFill>
                  <a:schemeClr val="accent1"/>
                </a:solidFill>
                <a:effectLst>
                  <a:outerShdw blurRad="38100" dist="25400" dir="5400000" algn="ctr" rotWithShape="0">
                    <a:srgbClr val="6E747A">
                      <a:alpha val="43000"/>
                    </a:srgbClr>
                  </a:outerShdw>
                </a:effectLst>
                <a:sym typeface="+mn-ea"/>
              </a:rPr>
              <a:t>核心概念</a:t>
            </a:r>
            <a:r>
              <a:rPr sz="3600" b="1">
                <a:sym typeface="+mn-ea"/>
              </a:rPr>
              <a:t>界定</a:t>
            </a:r>
            <a:endParaRPr sz="3600" b="1">
              <a:sym typeface="+mn-ea"/>
            </a:endParaRPr>
          </a:p>
          <a:p>
            <a:pPr algn="ctr"/>
            <a:endParaRPr lang="zh-CN" altLang="en-US" sz="3600" dirty="0">
              <a:latin typeface="微软雅黑" panose="020B0503020204020204" charset="-122"/>
              <a:ea typeface="微软雅黑" panose="020B0503020204020204" charset="-122"/>
            </a:endParaRPr>
          </a:p>
        </p:txBody>
      </p:sp>
      <p:sp>
        <p:nvSpPr>
          <p:cNvPr id="11" name="TextBox 8"/>
          <p:cNvSpPr txBox="1"/>
          <p:nvPr/>
        </p:nvSpPr>
        <p:spPr>
          <a:xfrm>
            <a:off x="2471420" y="1260475"/>
            <a:ext cx="9720580" cy="5323205"/>
          </a:xfrm>
          <a:prstGeom prst="rect">
            <a:avLst/>
          </a:prstGeom>
          <a:noFill/>
        </p:spPr>
        <p:txBody>
          <a:bodyPr wrap="square" rtlCol="0">
            <a:spAutoFit/>
          </a:bodyPr>
          <a:p>
            <a:pPr algn="l"/>
            <a:r>
              <a:rPr lang="en-US" altLang="zh-CN" sz="3600" b="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1.</a:t>
            </a:r>
            <a:r>
              <a:rPr lang="zh-CN" altLang="en-US" sz="3600" b="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英语阅读教学</a:t>
            </a:r>
            <a:endPar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a:r>
              <a:rPr lang="en-US" altLang="zh-CN" sz="3600" b="1"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2.自主探究学习</a:t>
            </a:r>
            <a:endParaRPr lang="en-US" altLang="zh-CN"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a:r>
              <a:rPr lang="en-US" altLang="zh-CN" sz="36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【课题诠释】</a:t>
            </a:r>
            <a:endParaRPr lang="en-US" altLang="zh-CN"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a:r>
              <a:rPr lang="en-US" altLang="zh-CN"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在传统的中职英语阅读课堂教学中，教师是课堂的主</a:t>
            </a:r>
            <a:endPar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algn="l"/>
            <a:r>
              <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体。随着教学改革的深入</a:t>
            </a:r>
            <a:r>
              <a:rPr lang="zh-CN" altLang="en-US"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要求我们不断研究和探讨在课堂教学中开发学生自主探究学习的教学方法。本课题以花桥商务城中等专业学校财经商贸系各专业学生，其英语阅读自主探究学习的</a:t>
            </a:r>
            <a:r>
              <a:rPr lang="en-US" altLang="zh-CN" sz="2800" b="1" dirty="0">
                <a:gradFill>
                  <a:gsLst>
                    <a:gs pos="0">
                      <a:srgbClr val="14CD68"/>
                    </a:gs>
                    <a:gs pos="100000">
                      <a:srgbClr val="0B6E38"/>
                    </a:gs>
                  </a:gsLst>
                  <a:lin scaled="0"/>
                </a:gra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学习现状</a:t>
            </a:r>
            <a:r>
              <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和</a:t>
            </a:r>
            <a:r>
              <a:rPr lang="en-US" altLang="zh-CN" sz="2800" b="1" dirty="0">
                <a:gradFill>
                  <a:gsLst>
                    <a:gs pos="0">
                      <a:srgbClr val="14CD68"/>
                    </a:gs>
                    <a:gs pos="100000">
                      <a:srgbClr val="0B6E38"/>
                    </a:gs>
                  </a:gsLst>
                  <a:lin scaled="0"/>
                </a:gra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学习规律</a:t>
            </a:r>
            <a:r>
              <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为研究范本，以</a:t>
            </a:r>
            <a:r>
              <a:rPr lang="en-US" altLang="zh-CN" sz="2800" b="1" dirty="0">
                <a:gradFill>
                  <a:gsLst>
                    <a:gs pos="0">
                      <a:srgbClr val="14CD68"/>
                    </a:gs>
                    <a:gs pos="100000">
                      <a:srgbClr val="0B6E38"/>
                    </a:gs>
                  </a:gsLst>
                  <a:lin scaled="0"/>
                </a:gra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课堂教学</a:t>
            </a:r>
            <a:r>
              <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为研究的主阵地，旨在提高学生在英语阅读教学课堂上的</a:t>
            </a:r>
            <a:r>
              <a:rPr lang="en-US" altLang="zh-CN" sz="2800" b="1" dirty="0">
                <a:gradFill>
                  <a:gsLst>
                    <a:gs pos="0">
                      <a:srgbClr val="14CD68"/>
                    </a:gs>
                    <a:gs pos="100000">
                      <a:srgbClr val="0B6E38"/>
                    </a:gs>
                  </a:gsLst>
                  <a:lin scaled="0"/>
                </a:gra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主动性</a:t>
            </a:r>
            <a:r>
              <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和</a:t>
            </a:r>
            <a:r>
              <a:rPr lang="en-US" altLang="zh-CN" sz="2800" b="1" dirty="0">
                <a:gradFill>
                  <a:gsLst>
                    <a:gs pos="0">
                      <a:srgbClr val="14CD68"/>
                    </a:gs>
                    <a:gs pos="100000">
                      <a:srgbClr val="0B6E38"/>
                    </a:gs>
                  </a:gsLst>
                  <a:lin scaled="0"/>
                </a:gra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学习效率</a:t>
            </a:r>
            <a:r>
              <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，让学生在学习中提高多方面能力，知识学习和能力学习共同进步。</a:t>
            </a:r>
            <a:endParaRPr lang="en-US" altLang="zh-CN" sz="28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 calcmode="lin" valueType="num">
                                      <p:cBhvr additive="base">
                                        <p:cTn id="3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9446"/>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charset="-122"/>
                <a:ea typeface="微软雅黑" panose="020B0503020204020204" charset="-122"/>
              </a:rPr>
              <a:t>目 录</a:t>
            </a:r>
            <a:endParaRPr lang="zh-CN" altLang="en-US" sz="4400" dirty="0">
              <a:latin typeface="微软雅黑" panose="020B0503020204020204" charset="-122"/>
              <a:ea typeface="微软雅黑" panose="020B050302020402020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560532" y="1520956"/>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一</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992330" y="2185891"/>
              <a:ext cx="409575"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二</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4992850" y="3770220"/>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三</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652865" y="4415031"/>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四</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7845" y="1862455"/>
            <a:ext cx="4887595" cy="1198880"/>
          </a:xfrm>
          <a:prstGeom prst="rect">
            <a:avLst/>
          </a:prstGeom>
          <a:noFill/>
        </p:spPr>
        <p:txBody>
          <a:bodyPr wrap="square" rtlCol="0">
            <a:spAutoFit/>
          </a:bodyPr>
          <a:lstStyle/>
          <a:p>
            <a:pPr algn="ctr"/>
            <a:r>
              <a:rPr sz="3600">
                <a:solidFill>
                  <a:schemeClr val="tx1"/>
                </a:solidFill>
                <a:sym typeface="+mn-ea"/>
              </a:rPr>
              <a:t>核心概念界定</a:t>
            </a:r>
            <a:endParaRPr sz="3600">
              <a:solidFill>
                <a:schemeClr val="tx1"/>
              </a:solidFill>
              <a:sym typeface="+mn-ea"/>
            </a:endParaRPr>
          </a:p>
          <a:p>
            <a:pPr algn="ctr"/>
            <a:endParaRPr lang="zh-CN" altLang="en-US" sz="3600" dirty="0">
              <a:solidFill>
                <a:schemeClr val="tx1"/>
              </a:solidFill>
              <a:latin typeface="微软雅黑" panose="020B0503020204020204" charset="-122"/>
              <a:ea typeface="微软雅黑" panose="020B0503020204020204" charset="-122"/>
              <a:sym typeface="+mn-ea"/>
            </a:endParaRPr>
          </a:p>
        </p:txBody>
      </p:sp>
      <p:sp>
        <p:nvSpPr>
          <p:cNvPr id="36" name="TextBox 35"/>
          <p:cNvSpPr txBox="1"/>
          <p:nvPr/>
        </p:nvSpPr>
        <p:spPr>
          <a:xfrm>
            <a:off x="6311900" y="2699385"/>
            <a:ext cx="4370705" cy="1198880"/>
          </a:xfrm>
          <a:prstGeom prst="rect">
            <a:avLst/>
          </a:prstGeom>
          <a:noFill/>
        </p:spPr>
        <p:txBody>
          <a:bodyPr wrap="square" rtlCol="0">
            <a:spAutoFit/>
          </a:bodyPr>
          <a:lstStyle/>
          <a:p>
            <a:pPr algn="ctr"/>
            <a:r>
              <a:rPr sz="3600">
                <a:solidFill>
                  <a:srgbClr val="C00000"/>
                </a:solidFill>
                <a:sym typeface="+mn-ea"/>
              </a:rPr>
              <a:t>课题研究背景</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7" name="TextBox 36"/>
          <p:cNvSpPr txBox="1"/>
          <p:nvPr/>
        </p:nvSpPr>
        <p:spPr>
          <a:xfrm>
            <a:off x="6311900" y="3536950"/>
            <a:ext cx="5678805" cy="1198880"/>
          </a:xfrm>
          <a:prstGeom prst="rect">
            <a:avLst/>
          </a:prstGeom>
          <a:noFill/>
        </p:spPr>
        <p:txBody>
          <a:bodyPr wrap="square" rtlCol="0">
            <a:spAutoFit/>
          </a:bodyPr>
          <a:lstStyle/>
          <a:p>
            <a:pPr algn="ctr"/>
            <a:r>
              <a:rPr lang="en-US" altLang="zh-CN" sz="3600">
                <a:sym typeface="+mn-ea"/>
              </a:rPr>
              <a:t> </a:t>
            </a:r>
            <a:r>
              <a:rPr sz="3600">
                <a:sym typeface="+mn-ea"/>
              </a:rPr>
              <a:t>国内同一研究领域现状</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8" name="TextBox 37"/>
          <p:cNvSpPr txBox="1"/>
          <p:nvPr/>
        </p:nvSpPr>
        <p:spPr>
          <a:xfrm>
            <a:off x="6887845" y="4374515"/>
            <a:ext cx="3661410" cy="1198880"/>
          </a:xfrm>
          <a:prstGeom prst="rect">
            <a:avLst/>
          </a:prstGeom>
          <a:noFill/>
        </p:spPr>
        <p:txBody>
          <a:bodyPr wrap="square" rtlCol="0">
            <a:spAutoFit/>
          </a:bodyPr>
          <a:lstStyle/>
          <a:p>
            <a:pPr algn="ctr"/>
            <a:r>
              <a:rPr sz="3600">
                <a:sym typeface="+mn-ea"/>
              </a:rPr>
              <a:t>课题研究价值</a:t>
            </a:r>
            <a:endParaRPr sz="3600">
              <a:sym typeface="+mn-ea"/>
            </a:endParaRPr>
          </a:p>
          <a:p>
            <a:pPr algn="ctr"/>
            <a:endParaRPr lang="zh-CN" altLang="en-US" sz="3600" dirty="0">
              <a:solidFill>
                <a:schemeClr val="tx1"/>
              </a:solidFill>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1102360" y="220980"/>
            <a:ext cx="6470015" cy="645160"/>
          </a:xfrm>
          <a:prstGeom prst="rect">
            <a:avLst/>
          </a:prstGeom>
          <a:noFill/>
        </p:spPr>
        <p:txBody>
          <a:bodyPr wrap="square" rtlCol="0">
            <a:spAutoFit/>
          </a:bodyPr>
          <a:p>
            <a:pPr algn="ctr"/>
            <a:r>
              <a:rPr lang="zh-CN" altLang="en-US" sz="3600" b="1">
                <a:ea typeface="宋体" panose="02010600030101010101" pitchFamily="2" charset="-122"/>
                <a:sym typeface="+mn-ea"/>
              </a:rPr>
              <a:t>二</a:t>
            </a:r>
            <a:r>
              <a:rPr lang="en-US" altLang="zh-CN" sz="3600" b="1">
                <a:sym typeface="+mn-ea"/>
              </a:rPr>
              <a:t>.</a:t>
            </a:r>
            <a:r>
              <a:rPr sz="3600" b="1">
                <a:sym typeface="+mn-ea"/>
              </a:rPr>
              <a:t>课题研究背景</a:t>
            </a:r>
            <a:endParaRPr sz="3600" b="1">
              <a:sym typeface="+mn-ea"/>
            </a:endParaRPr>
          </a:p>
        </p:txBody>
      </p:sp>
      <p:sp>
        <p:nvSpPr>
          <p:cNvPr id="11" name="TextBox 8"/>
          <p:cNvSpPr txBox="1"/>
          <p:nvPr/>
        </p:nvSpPr>
        <p:spPr>
          <a:xfrm>
            <a:off x="4933315" y="1260475"/>
            <a:ext cx="7106920" cy="4523105"/>
          </a:xfrm>
          <a:prstGeom prst="rect">
            <a:avLst/>
          </a:prstGeom>
          <a:noFill/>
        </p:spPr>
        <p:txBody>
          <a:bodyPr wrap="square" rtlCol="0">
            <a:spAutoFit/>
          </a:bodyPr>
          <a:p>
            <a:pPr algn="l"/>
            <a:r>
              <a:rPr lang="en-US" altLang="zh-CN" sz="3600">
                <a:solidFill>
                  <a:schemeClr val="accent1">
                    <a:lumMod val="50000"/>
                  </a:schemeClr>
                </a:solidFill>
                <a:effectLst>
                  <a:outerShdw blurRad="38100" dist="25400" dir="5400000" algn="ctr" rotWithShape="0">
                    <a:srgbClr val="6E747A">
                      <a:alpha val="43000"/>
                    </a:srgbClr>
                  </a:outerShdw>
                </a:effectLst>
              </a:rPr>
              <a:t>      </a:t>
            </a:r>
            <a:r>
              <a:rPr lang="zh-CN" altLang="en-US" sz="3600">
                <a:solidFill>
                  <a:schemeClr val="accent1">
                    <a:lumMod val="50000"/>
                  </a:schemeClr>
                </a:solidFill>
                <a:effectLst>
                  <a:outerShdw blurRad="38100" dist="25400" dir="5400000" algn="ctr" rotWithShape="0">
                    <a:srgbClr val="6E747A">
                      <a:alpha val="43000"/>
                    </a:srgbClr>
                  </a:outerShdw>
                </a:effectLst>
              </a:rPr>
              <a:t>基于中职英语教学中英语阅读的重要性和存在学生阅读主动性不高的实际问题，本课题提出了有必要研究中职英语阅读课堂中进行自主探究学习的教学方法，并计划以课堂实践活动和课例呈现分析作为观点支撑，证实其有效性。</a:t>
            </a:r>
            <a:endParaRPr lang="zh-CN" altLang="en-US" sz="3600">
              <a:solidFill>
                <a:srgbClr val="C00000"/>
              </a:solidFill>
            </a:endParaRPr>
          </a:p>
          <a:p>
            <a:pPr algn="ctr"/>
            <a:endParaRPr lang="zh-CN" altLang="en-US" sz="3600" dirty="0">
              <a:latin typeface="微软雅黑" panose="020B0503020204020204" charset="-122"/>
              <a:ea typeface="微软雅黑" panose="020B0503020204020204" charset="-122"/>
            </a:endParaRPr>
          </a:p>
        </p:txBody>
      </p:sp>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690" y="1499870"/>
            <a:ext cx="4732020" cy="293179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9446"/>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charset="-122"/>
                <a:ea typeface="微软雅黑" panose="020B0503020204020204" charset="-122"/>
              </a:rPr>
              <a:t>目 录</a:t>
            </a:r>
            <a:endParaRPr lang="zh-CN" altLang="en-US" sz="4400" dirty="0">
              <a:latin typeface="微软雅黑" panose="020B0503020204020204" charset="-122"/>
              <a:ea typeface="微软雅黑" panose="020B050302020402020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560532" y="1520956"/>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一</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992330" y="2185891"/>
              <a:ext cx="409575"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二</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4992850" y="3770220"/>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三</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652865" y="4415031"/>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四</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7845" y="1862455"/>
            <a:ext cx="4887595" cy="1198880"/>
          </a:xfrm>
          <a:prstGeom prst="rect">
            <a:avLst/>
          </a:prstGeom>
          <a:noFill/>
        </p:spPr>
        <p:txBody>
          <a:bodyPr wrap="square" rtlCol="0">
            <a:spAutoFit/>
          </a:bodyPr>
          <a:lstStyle/>
          <a:p>
            <a:pPr algn="ctr"/>
            <a:r>
              <a:rPr sz="3600">
                <a:solidFill>
                  <a:schemeClr val="tx1"/>
                </a:solidFill>
                <a:sym typeface="+mn-ea"/>
              </a:rPr>
              <a:t>核心概念界定</a:t>
            </a:r>
            <a:endParaRPr sz="3600">
              <a:solidFill>
                <a:schemeClr val="tx1"/>
              </a:solidFill>
              <a:sym typeface="+mn-ea"/>
            </a:endParaRPr>
          </a:p>
          <a:p>
            <a:pPr algn="ctr"/>
            <a:endParaRPr lang="zh-CN" altLang="en-US" sz="3600" dirty="0">
              <a:solidFill>
                <a:schemeClr val="tx1"/>
              </a:solidFill>
              <a:latin typeface="微软雅黑" panose="020B0503020204020204" charset="-122"/>
              <a:ea typeface="微软雅黑" panose="020B0503020204020204" charset="-122"/>
              <a:sym typeface="+mn-ea"/>
            </a:endParaRPr>
          </a:p>
        </p:txBody>
      </p:sp>
      <p:sp>
        <p:nvSpPr>
          <p:cNvPr id="36" name="TextBox 35"/>
          <p:cNvSpPr txBox="1"/>
          <p:nvPr/>
        </p:nvSpPr>
        <p:spPr>
          <a:xfrm>
            <a:off x="6311900" y="2699385"/>
            <a:ext cx="4370705" cy="1198880"/>
          </a:xfrm>
          <a:prstGeom prst="rect">
            <a:avLst/>
          </a:prstGeom>
          <a:noFill/>
        </p:spPr>
        <p:txBody>
          <a:bodyPr wrap="square" rtlCol="0">
            <a:spAutoFit/>
          </a:bodyPr>
          <a:lstStyle/>
          <a:p>
            <a:pPr algn="ctr"/>
            <a:r>
              <a:rPr sz="3600">
                <a:solidFill>
                  <a:schemeClr val="tx1"/>
                </a:solidFill>
                <a:sym typeface="+mn-ea"/>
              </a:rPr>
              <a:t>课题研究背景</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7" name="TextBox 36"/>
          <p:cNvSpPr txBox="1"/>
          <p:nvPr/>
        </p:nvSpPr>
        <p:spPr>
          <a:xfrm>
            <a:off x="6311900" y="3536950"/>
            <a:ext cx="5678805" cy="1198880"/>
          </a:xfrm>
          <a:prstGeom prst="rect">
            <a:avLst/>
          </a:prstGeom>
          <a:noFill/>
        </p:spPr>
        <p:txBody>
          <a:bodyPr wrap="square" rtlCol="0">
            <a:spAutoFit/>
          </a:bodyPr>
          <a:lstStyle/>
          <a:p>
            <a:pPr algn="ctr"/>
            <a:r>
              <a:rPr lang="en-US" altLang="zh-CN" sz="3600">
                <a:sym typeface="+mn-ea"/>
              </a:rPr>
              <a:t> </a:t>
            </a:r>
            <a:r>
              <a:rPr sz="3600">
                <a:solidFill>
                  <a:srgbClr val="C00000"/>
                </a:solidFill>
                <a:sym typeface="+mn-ea"/>
              </a:rPr>
              <a:t>国内</a:t>
            </a:r>
            <a:r>
              <a:rPr lang="zh-CN" sz="3600">
                <a:solidFill>
                  <a:srgbClr val="C00000"/>
                </a:solidFill>
                <a:ea typeface="宋体" panose="02010600030101010101" pitchFamily="2" charset="-122"/>
                <a:sym typeface="+mn-ea"/>
              </a:rPr>
              <a:t>外</a:t>
            </a:r>
            <a:r>
              <a:rPr sz="3600">
                <a:solidFill>
                  <a:srgbClr val="C00000"/>
                </a:solidFill>
                <a:sym typeface="+mn-ea"/>
              </a:rPr>
              <a:t>同一研究领域现状</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8" name="TextBox 37"/>
          <p:cNvSpPr txBox="1"/>
          <p:nvPr/>
        </p:nvSpPr>
        <p:spPr>
          <a:xfrm>
            <a:off x="6887845" y="4374515"/>
            <a:ext cx="3661410" cy="1198880"/>
          </a:xfrm>
          <a:prstGeom prst="rect">
            <a:avLst/>
          </a:prstGeom>
          <a:noFill/>
        </p:spPr>
        <p:txBody>
          <a:bodyPr wrap="square" rtlCol="0">
            <a:spAutoFit/>
          </a:bodyPr>
          <a:lstStyle/>
          <a:p>
            <a:pPr algn="ctr"/>
            <a:r>
              <a:rPr sz="3600">
                <a:sym typeface="+mn-ea"/>
              </a:rPr>
              <a:t>课题研究价值</a:t>
            </a:r>
            <a:endParaRPr sz="3600">
              <a:sym typeface="+mn-ea"/>
            </a:endParaRPr>
          </a:p>
          <a:p>
            <a:pPr algn="ctr"/>
            <a:endParaRPr lang="zh-CN" altLang="en-US" sz="3600" dirty="0">
              <a:solidFill>
                <a:schemeClr val="tx1"/>
              </a:solidFill>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27760" y="395605"/>
            <a:ext cx="5498465" cy="295910"/>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a:sym typeface="+mn-ea"/>
              </a:rPr>
              <a:t>课题研究</a:t>
            </a:r>
            <a:r>
              <a:rPr lang="zh-CN" altLang="en-US">
                <a:ea typeface="宋体" panose="02010600030101010101" pitchFamily="2" charset="-122"/>
                <a:sym typeface="+mn-ea"/>
              </a:rPr>
              <a:t>研究课题</a:t>
            </a:r>
            <a:endParaRPr kumimoji="0" lang="zh-CN" altLang="en-US"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sym typeface="+mn-ea"/>
            </a:endParaRPr>
          </a:p>
        </p:txBody>
      </p:sp>
      <p:sp>
        <p:nvSpPr>
          <p:cNvPr id="8" name="TextBox 8"/>
          <p:cNvSpPr txBox="1"/>
          <p:nvPr/>
        </p:nvSpPr>
        <p:spPr>
          <a:xfrm>
            <a:off x="543560" y="193675"/>
            <a:ext cx="6470015" cy="645160"/>
          </a:xfrm>
          <a:prstGeom prst="rect">
            <a:avLst/>
          </a:prstGeom>
          <a:noFill/>
        </p:spPr>
        <p:txBody>
          <a:bodyPr wrap="square" rtlCol="0">
            <a:spAutoFit/>
          </a:bodyPr>
          <a:p>
            <a:pPr algn="ctr"/>
            <a:r>
              <a:rPr lang="zh-CN" altLang="en-US" sz="3600" b="1">
                <a:ea typeface="宋体" panose="02010600030101010101" pitchFamily="2" charset="-122"/>
                <a:sym typeface="+mn-ea"/>
              </a:rPr>
              <a:t>三</a:t>
            </a:r>
            <a:r>
              <a:rPr lang="en-US" altLang="zh-CN" sz="3600" b="1">
                <a:sym typeface="+mn-ea"/>
              </a:rPr>
              <a:t>.</a:t>
            </a:r>
            <a:r>
              <a:rPr sz="3600" b="1">
                <a:sym typeface="+mn-ea"/>
              </a:rPr>
              <a:t>国内外同一研究领域现状</a:t>
            </a:r>
            <a:endParaRPr sz="3600" b="1">
              <a:sym typeface="+mn-ea"/>
            </a:endParaRPr>
          </a:p>
        </p:txBody>
      </p:sp>
      <p:sp>
        <p:nvSpPr>
          <p:cNvPr id="11" name="TextBox 8"/>
          <p:cNvSpPr txBox="1"/>
          <p:nvPr/>
        </p:nvSpPr>
        <p:spPr>
          <a:xfrm>
            <a:off x="323850" y="1276350"/>
            <a:ext cx="7106920" cy="5507990"/>
          </a:xfrm>
          <a:prstGeom prst="rect">
            <a:avLst/>
          </a:prstGeom>
          <a:noFill/>
        </p:spPr>
        <p:txBody>
          <a:bodyPr wrap="square" rtlCol="0">
            <a:spAutoFit/>
          </a:bodyPr>
          <a:p>
            <a:pPr algn="l"/>
            <a:r>
              <a:rPr lang="en-US" altLang="zh-CN" sz="3200" dirty="0">
                <a:solidFill>
                  <a:schemeClr val="accent1">
                    <a:lumMod val="50000"/>
                  </a:schemeClr>
                </a:solidFill>
                <a:latin typeface="微软雅黑" panose="020B0503020204020204" charset="-122"/>
                <a:ea typeface="微软雅黑" panose="020B0503020204020204" charset="-122"/>
              </a:rPr>
              <a:t>    </a:t>
            </a:r>
            <a:r>
              <a:rPr lang="zh-CN" altLang="en-US" sz="3200" dirty="0">
                <a:solidFill>
                  <a:schemeClr val="accent1">
                    <a:lumMod val="50000"/>
                  </a:schemeClr>
                </a:solidFill>
                <a:latin typeface="微软雅黑" panose="020B0503020204020204" charset="-122"/>
                <a:ea typeface="微软雅黑" panose="020B0503020204020204" charset="-122"/>
              </a:rPr>
              <a:t>中国知网上以“自主探究英语阅读”为主题进行检索，发现2014年为27篇，2015年为103篇，2016年为122篇，2017年为151篇，2018年为147篇。而2005至2009年间每年发表的文章最多不超过10篇。说明人们越来越关注自主探究教学模式，进行更多的思考与研究并更多地运用于实践教学当中。本课题筛选与研究了相关度较高的文章并进行梳理、评析，以作为本课题研究的借鉴与基础。</a:t>
            </a:r>
            <a:endParaRPr lang="zh-CN" altLang="en-US" sz="3200" dirty="0">
              <a:solidFill>
                <a:schemeClr val="accent1">
                  <a:lumMod val="50000"/>
                </a:schemeClr>
              </a:solidFill>
              <a:latin typeface="微软雅黑" panose="020B0503020204020204" charset="-122"/>
              <a:ea typeface="微软雅黑" panose="020B0503020204020204" charset="-122"/>
            </a:endParaRPr>
          </a:p>
        </p:txBody>
      </p:sp>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74890" y="1548765"/>
            <a:ext cx="4732020" cy="293179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9446"/>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charset="-122"/>
                <a:ea typeface="微软雅黑" panose="020B0503020204020204" charset="-122"/>
              </a:rPr>
              <a:t>目 录</a:t>
            </a:r>
            <a:endParaRPr lang="zh-CN" altLang="en-US" sz="4400" dirty="0">
              <a:latin typeface="微软雅黑" panose="020B0503020204020204" charset="-122"/>
              <a:ea typeface="微软雅黑" panose="020B050302020402020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560532" y="1520956"/>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一</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992330" y="2185891"/>
              <a:ext cx="409575"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二</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4992850" y="3770220"/>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三</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652865" y="4415031"/>
              <a:ext cx="408623" cy="829945"/>
            </a:xfrm>
            <a:prstGeom prst="rect">
              <a:avLst/>
            </a:prstGeom>
            <a:noFill/>
          </p:spPr>
          <p:txBody>
            <a:bodyPr wrap="square" rtlCol="0">
              <a:spAutoFit/>
            </a:bodyPr>
            <a:lstStyle/>
            <a:p>
              <a:r>
                <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四</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7845" y="1862455"/>
            <a:ext cx="4887595" cy="1198880"/>
          </a:xfrm>
          <a:prstGeom prst="rect">
            <a:avLst/>
          </a:prstGeom>
          <a:noFill/>
        </p:spPr>
        <p:txBody>
          <a:bodyPr wrap="square" rtlCol="0">
            <a:spAutoFit/>
          </a:bodyPr>
          <a:lstStyle/>
          <a:p>
            <a:pPr algn="ctr"/>
            <a:r>
              <a:rPr sz="3600">
                <a:solidFill>
                  <a:schemeClr val="tx1"/>
                </a:solidFill>
                <a:sym typeface="+mn-ea"/>
              </a:rPr>
              <a:t>核心概念界定</a:t>
            </a:r>
            <a:endParaRPr sz="3600">
              <a:solidFill>
                <a:schemeClr val="tx1"/>
              </a:solidFill>
              <a:sym typeface="+mn-ea"/>
            </a:endParaRPr>
          </a:p>
          <a:p>
            <a:pPr algn="ctr"/>
            <a:endParaRPr lang="zh-CN" altLang="en-US" sz="3600" dirty="0">
              <a:solidFill>
                <a:schemeClr val="tx1"/>
              </a:solidFill>
              <a:latin typeface="微软雅黑" panose="020B0503020204020204" charset="-122"/>
              <a:ea typeface="微软雅黑" panose="020B0503020204020204" charset="-122"/>
              <a:sym typeface="+mn-ea"/>
            </a:endParaRPr>
          </a:p>
        </p:txBody>
      </p:sp>
      <p:sp>
        <p:nvSpPr>
          <p:cNvPr id="36" name="TextBox 35"/>
          <p:cNvSpPr txBox="1"/>
          <p:nvPr/>
        </p:nvSpPr>
        <p:spPr>
          <a:xfrm>
            <a:off x="6311900" y="2699385"/>
            <a:ext cx="4370705" cy="1198880"/>
          </a:xfrm>
          <a:prstGeom prst="rect">
            <a:avLst/>
          </a:prstGeom>
          <a:noFill/>
        </p:spPr>
        <p:txBody>
          <a:bodyPr wrap="square" rtlCol="0">
            <a:spAutoFit/>
          </a:bodyPr>
          <a:lstStyle/>
          <a:p>
            <a:pPr algn="ctr"/>
            <a:r>
              <a:rPr sz="3600">
                <a:solidFill>
                  <a:schemeClr val="tx1"/>
                </a:solidFill>
                <a:sym typeface="+mn-ea"/>
              </a:rPr>
              <a:t>课题研究背景</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7" name="TextBox 36"/>
          <p:cNvSpPr txBox="1"/>
          <p:nvPr/>
        </p:nvSpPr>
        <p:spPr>
          <a:xfrm>
            <a:off x="6311900" y="3536950"/>
            <a:ext cx="5678805" cy="1198880"/>
          </a:xfrm>
          <a:prstGeom prst="rect">
            <a:avLst/>
          </a:prstGeom>
          <a:noFill/>
        </p:spPr>
        <p:txBody>
          <a:bodyPr wrap="square" rtlCol="0">
            <a:spAutoFit/>
          </a:bodyPr>
          <a:lstStyle/>
          <a:p>
            <a:pPr algn="ctr"/>
            <a:r>
              <a:rPr lang="en-US" altLang="zh-CN" sz="3600">
                <a:sym typeface="+mn-ea"/>
              </a:rPr>
              <a:t> </a:t>
            </a:r>
            <a:r>
              <a:rPr sz="3600">
                <a:solidFill>
                  <a:schemeClr val="tx1"/>
                </a:solidFill>
                <a:sym typeface="+mn-ea"/>
              </a:rPr>
              <a:t>国内同一研究领域现状</a:t>
            </a:r>
            <a:endParaRPr sz="3600">
              <a:sym typeface="+mn-ea"/>
            </a:endParaRPr>
          </a:p>
          <a:p>
            <a:pPr algn="ctr"/>
            <a:endParaRPr lang="zh-CN" altLang="en-US" sz="3600" dirty="0">
              <a:latin typeface="微软雅黑" panose="020B0503020204020204" charset="-122"/>
              <a:ea typeface="微软雅黑" panose="020B0503020204020204" charset="-122"/>
            </a:endParaRPr>
          </a:p>
        </p:txBody>
      </p:sp>
      <p:sp>
        <p:nvSpPr>
          <p:cNvPr id="38" name="TextBox 37"/>
          <p:cNvSpPr txBox="1"/>
          <p:nvPr/>
        </p:nvSpPr>
        <p:spPr>
          <a:xfrm>
            <a:off x="6887845" y="4374515"/>
            <a:ext cx="3661410" cy="1198880"/>
          </a:xfrm>
          <a:prstGeom prst="rect">
            <a:avLst/>
          </a:prstGeom>
          <a:noFill/>
        </p:spPr>
        <p:txBody>
          <a:bodyPr wrap="square" rtlCol="0">
            <a:spAutoFit/>
          </a:bodyPr>
          <a:lstStyle/>
          <a:p>
            <a:pPr algn="ctr"/>
            <a:r>
              <a:rPr sz="3600">
                <a:solidFill>
                  <a:srgbClr val="C00000"/>
                </a:solidFill>
                <a:sym typeface="+mn-ea"/>
              </a:rPr>
              <a:t>课题研究价值</a:t>
            </a:r>
            <a:endParaRPr sz="3600">
              <a:sym typeface="+mn-ea"/>
            </a:endParaRPr>
          </a:p>
          <a:p>
            <a:pPr algn="ctr"/>
            <a:endParaRPr lang="zh-CN" altLang="en-US" sz="3600" dirty="0">
              <a:solidFill>
                <a:schemeClr val="tx1"/>
              </a:solidFill>
              <a:latin typeface="微软雅黑" panose="020B0503020204020204" charset="-122"/>
              <a:ea typeface="微软雅黑" panose="020B0503020204020204" charset="-122"/>
            </a:endParaRPr>
          </a:p>
        </p:txBody>
      </p:sp>
    </p:spTree>
  </p:cSld>
  <p:clrMapOvr>
    <a:masterClrMapping/>
  </p:clrMapOvr>
  <p:transition spd="slow" advClick="0" advTm="0">
    <p:push dir="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TABLE_BEAUTIFY" val="smartTable{46188f71-b01a-4039-aa78-e9f88225a38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3147</Words>
  <Application>WPS 演示</Application>
  <PresentationFormat>宽屏</PresentationFormat>
  <Paragraphs>447</Paragraphs>
  <Slides>24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微软雅黑</vt:lpstr>
      <vt:lpstr>黑体</vt:lpstr>
      <vt:lpstr>Calibri</vt:lpstr>
      <vt:lpstr>Lucida Sans Unicode</vt:lpstr>
      <vt:lpstr>Arial Unicode MS</vt:lpstr>
      <vt:lpstr>Segoe UI</vt:lpstr>
      <vt:lpstr>Latha</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孟彦</cp:lastModifiedBy>
  <cp:revision>30</cp:revision>
  <dcterms:created xsi:type="dcterms:W3CDTF">2019-05-27T02:08:00Z</dcterms:created>
  <dcterms:modified xsi:type="dcterms:W3CDTF">2019-11-01T00:33:19Z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